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  <p:sldMasterId id="2147484002" r:id="rId2"/>
    <p:sldMasterId id="2147484017" r:id="rId3"/>
  </p:sldMasterIdLst>
  <p:notesMasterIdLst>
    <p:notesMasterId r:id="rId38"/>
  </p:notesMasterIdLst>
  <p:handoutMasterIdLst>
    <p:handoutMasterId r:id="rId39"/>
  </p:handoutMasterIdLst>
  <p:sldIdLst>
    <p:sldId id="260" r:id="rId4"/>
    <p:sldId id="301" r:id="rId5"/>
    <p:sldId id="262" r:id="rId6"/>
    <p:sldId id="284" r:id="rId7"/>
    <p:sldId id="285" r:id="rId8"/>
    <p:sldId id="286" r:id="rId9"/>
    <p:sldId id="287" r:id="rId10"/>
    <p:sldId id="288" r:id="rId11"/>
    <p:sldId id="271" r:id="rId12"/>
    <p:sldId id="272" r:id="rId13"/>
    <p:sldId id="273" r:id="rId14"/>
    <p:sldId id="274" r:id="rId15"/>
    <p:sldId id="283" r:id="rId16"/>
    <p:sldId id="289" r:id="rId17"/>
    <p:sldId id="302" r:id="rId18"/>
    <p:sldId id="303" r:id="rId19"/>
    <p:sldId id="304" r:id="rId20"/>
    <p:sldId id="305" r:id="rId21"/>
    <p:sldId id="306" r:id="rId22"/>
    <p:sldId id="307" r:id="rId23"/>
    <p:sldId id="308" r:id="rId24"/>
    <p:sldId id="309" r:id="rId25"/>
    <p:sldId id="310" r:id="rId26"/>
    <p:sldId id="311" r:id="rId27"/>
    <p:sldId id="312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75" r:id="rId36"/>
    <p:sldId id="265" r:id="rId37"/>
  </p:sldIdLst>
  <p:sldSz cx="9144000" cy="6858000" type="screen4x3"/>
  <p:notesSz cx="6797675" cy="9926638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Interstate" pitchFamily="2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Interstate" pitchFamily="2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Interstate" pitchFamily="2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Interstate" pitchFamily="2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Interstate" pitchFamily="2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Interstate" pitchFamily="2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Interstate" pitchFamily="2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Interstate" pitchFamily="2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Interstate" pitchFamily="2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VONTS LAZLO" initials="AL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1313"/>
    <a:srgbClr val="008000"/>
    <a:srgbClr val="0066CC"/>
    <a:srgbClr val="313232"/>
    <a:srgbClr val="D34838"/>
    <a:srgbClr val="4D4D4D"/>
    <a:srgbClr val="C0C0C0"/>
    <a:srgbClr val="C10C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9" autoAdjust="0"/>
    <p:restoredTop sz="94692" autoAdjust="0"/>
  </p:normalViewPr>
  <p:slideViewPr>
    <p:cSldViewPr showGuides="1">
      <p:cViewPr>
        <p:scale>
          <a:sx n="94" d="100"/>
          <a:sy n="94" d="100"/>
        </p:scale>
        <p:origin x="-484" y="-48"/>
      </p:cViewPr>
      <p:guideLst>
        <p:guide orient="horz" pos="4037"/>
        <p:guide pos="6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3444" y="-11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1-04-04T16:53:20.828" idx="4">
    <p:pos x="4552" y="3480"/>
    <p:text>Ter info: Dit aantal is wat onderschat. Igv import fytcertificering tijdens de bureeluren gebeurt de facturatie naar de operator per ingevoerde kg, per stuk of per m³. In dat geval wordt de prestatieduur daarom vaak niet bijgehouden wat maakt dat men vaak 1 of 5 minuten noteert op de prestatiebon (ook omdat men soms met meerdere mensen werkt op één dossier wat de administratie aanzienlijk vermoeilijkt, louter de duur voor het opmaken v/h certficaat. De controleduur zit dan vervat onder GIP controle.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2869AE9-FC2E-2046-9707-1D571462B6F0}" type="datetime1">
              <a:rPr lang="en-US"/>
              <a:pPr>
                <a:defRPr/>
              </a:pPr>
              <a:t>6/24/2015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F2C2340-759C-CE45-ACF4-952947D46CF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2899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BE" noProof="0"/>
              <a:t>Click to edit Master text styles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88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fld id="{BEB00FD0-4D9A-CB47-9B17-F96CFF1570EE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600164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13EC34-C039-4049-9461-03603C02174A}" type="slidenum">
              <a:rPr lang="nl-BE"/>
              <a:pPr/>
              <a:t>1</a:t>
            </a:fld>
            <a:endParaRPr lang="nl-BE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B00FD0-4D9A-CB47-9B17-F96CFF1570EE}" type="slidenum">
              <a:rPr lang="nl-BE" smtClean="0"/>
              <a:pPr>
                <a:defRPr/>
              </a:pPr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659324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B00FD0-4D9A-CB47-9B17-F96CFF1570EE}" type="slidenum">
              <a:rPr lang="nl-BE" smtClean="0"/>
              <a:pPr>
                <a:defRPr/>
              </a:pPr>
              <a:t>11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036531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B00FD0-4D9A-CB47-9B17-F96CFF1570EE}" type="slidenum">
              <a:rPr lang="nl-BE" smtClean="0"/>
              <a:pPr>
                <a:defRPr/>
              </a:pPr>
              <a:t>12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178000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B00FD0-4D9A-CB47-9B17-F96CFF1570EE}" type="slidenum">
              <a:rPr lang="nl-BE" smtClean="0"/>
              <a:pPr>
                <a:defRPr/>
              </a:pPr>
              <a:t>13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334788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B00FD0-4D9A-CB47-9B17-F96CFF1570EE}" type="slidenum">
              <a:rPr lang="nl-BE" smtClean="0"/>
              <a:pPr>
                <a:defRPr/>
              </a:pPr>
              <a:t>14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342767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B00FD0-4D9A-CB47-9B17-F96CFF1570EE}" type="slidenum">
              <a:rPr lang="nl-BE" smtClean="0"/>
              <a:pPr>
                <a:defRPr/>
              </a:pPr>
              <a:t>15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528597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B00FD0-4D9A-CB47-9B17-F96CFF1570EE}" type="slidenum">
              <a:rPr lang="nl-BE" smtClean="0"/>
              <a:pPr>
                <a:defRPr/>
              </a:pPr>
              <a:t>16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1178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B00FD0-4D9A-CB47-9B17-F96CFF1570EE}" type="slidenum">
              <a:rPr lang="nl-BE" smtClean="0"/>
              <a:pPr>
                <a:defRPr/>
              </a:pPr>
              <a:t>17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613316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B00FD0-4D9A-CB47-9B17-F96CFF1570EE}" type="slidenum">
              <a:rPr lang="nl-BE" smtClean="0"/>
              <a:pPr>
                <a:defRPr/>
              </a:pPr>
              <a:t>18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440490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B00FD0-4D9A-CB47-9B17-F96CFF1570EE}" type="slidenum">
              <a:rPr lang="nl-BE" smtClean="0"/>
              <a:pPr>
                <a:defRPr/>
              </a:pPr>
              <a:t>19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362862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B00FD0-4D9A-CB47-9B17-F96CFF1570EE}" type="slidenum">
              <a:rPr lang="nl-BE" smtClean="0"/>
              <a:pPr>
                <a:defRPr/>
              </a:pPr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247443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B00FD0-4D9A-CB47-9B17-F96CFF1570EE}" type="slidenum">
              <a:rPr lang="nl-BE" smtClean="0"/>
              <a:pPr>
                <a:defRPr/>
              </a:pPr>
              <a:t>20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973637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B00FD0-4D9A-CB47-9B17-F96CFF1570EE}" type="slidenum">
              <a:rPr lang="nl-BE" smtClean="0"/>
              <a:pPr>
                <a:defRPr/>
              </a:pPr>
              <a:t>21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928992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B00FD0-4D9A-CB47-9B17-F96CFF1570EE}" type="slidenum">
              <a:rPr lang="nl-BE" smtClean="0"/>
              <a:pPr>
                <a:defRPr/>
              </a:pPr>
              <a:t>22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626405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B00FD0-4D9A-CB47-9B17-F96CFF1570EE}" type="slidenum">
              <a:rPr lang="nl-BE" smtClean="0"/>
              <a:pPr>
                <a:defRPr/>
              </a:pPr>
              <a:t>23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431004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B00FD0-4D9A-CB47-9B17-F96CFF1570EE}" type="slidenum">
              <a:rPr lang="nl-BE" smtClean="0"/>
              <a:pPr>
                <a:defRPr/>
              </a:pPr>
              <a:t>24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64648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B00FD0-4D9A-CB47-9B17-F96CFF1570EE}" type="slidenum">
              <a:rPr lang="nl-BE" smtClean="0"/>
              <a:pPr>
                <a:defRPr/>
              </a:pPr>
              <a:t>25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7266887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B00FD0-4D9A-CB47-9B17-F96CFF1570EE}" type="slidenum">
              <a:rPr lang="nl-BE" smtClean="0"/>
              <a:pPr>
                <a:defRPr/>
              </a:pPr>
              <a:t>26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8968487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B00FD0-4D9A-CB47-9B17-F96CFF1570EE}" type="slidenum">
              <a:rPr lang="nl-BE" smtClean="0"/>
              <a:pPr>
                <a:defRPr/>
              </a:pPr>
              <a:t>27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0170220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B00FD0-4D9A-CB47-9B17-F96CFF1570EE}" type="slidenum">
              <a:rPr lang="nl-BE" smtClean="0"/>
              <a:pPr>
                <a:defRPr/>
              </a:pPr>
              <a:t>28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30693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B00FD0-4D9A-CB47-9B17-F96CFF1570EE}" type="slidenum">
              <a:rPr lang="nl-BE" smtClean="0"/>
              <a:pPr>
                <a:defRPr/>
              </a:pPr>
              <a:t>29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771820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B00FD0-4D9A-CB47-9B17-F96CFF1570EE}" type="slidenum">
              <a:rPr lang="nl-BE" smtClean="0"/>
              <a:pPr>
                <a:defRPr/>
              </a:pPr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6170626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B00FD0-4D9A-CB47-9B17-F96CFF1570EE}" type="slidenum">
              <a:rPr lang="nl-BE" smtClean="0"/>
              <a:pPr>
                <a:defRPr/>
              </a:pPr>
              <a:t>30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3226887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B00FD0-4D9A-CB47-9B17-F96CFF1570EE}" type="slidenum">
              <a:rPr lang="nl-BE" smtClean="0"/>
              <a:pPr>
                <a:defRPr/>
              </a:pPr>
              <a:t>31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6364371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B00FD0-4D9A-CB47-9B17-F96CFF1570EE}" type="slidenum">
              <a:rPr lang="nl-BE" smtClean="0"/>
              <a:pPr>
                <a:defRPr/>
              </a:pPr>
              <a:t>32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3971197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B00FD0-4D9A-CB47-9B17-F96CFF1570EE}" type="slidenum">
              <a:rPr lang="nl-BE" smtClean="0"/>
              <a:pPr>
                <a:defRPr/>
              </a:pPr>
              <a:t>33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5639081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B00FD0-4D9A-CB47-9B17-F96CFF1570EE}" type="slidenum">
              <a:rPr lang="nl-BE" smtClean="0"/>
              <a:pPr>
                <a:defRPr/>
              </a:pPr>
              <a:t>34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61243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>
                <a:solidFill>
                  <a:prstClr val="black"/>
                </a:solidFill>
              </a:rPr>
              <a:pPr/>
              <a:t>4</a:t>
            </a:fld>
            <a:endParaRPr lang="nl-B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4938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B00FD0-4D9A-CB47-9B17-F96CFF1570EE}" type="slidenum">
              <a:rPr lang="nl-BE" smtClean="0"/>
              <a:pPr>
                <a:defRPr/>
              </a:pPr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875965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B00FD0-4D9A-CB47-9B17-F96CFF1570EE}" type="slidenum">
              <a:rPr lang="nl-BE" smtClean="0"/>
              <a:pPr>
                <a:defRPr/>
              </a:pPr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91220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B00FD0-4D9A-CB47-9B17-F96CFF1570EE}" type="slidenum">
              <a:rPr lang="nl-BE" smtClean="0"/>
              <a:pPr>
                <a:defRPr/>
              </a:pPr>
              <a:t>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176865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B00FD0-4D9A-CB47-9B17-F96CFF1570EE}" type="slidenum">
              <a:rPr lang="nl-BE" smtClean="0"/>
              <a:pPr>
                <a:defRPr/>
              </a:pPr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767809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B00FD0-4D9A-CB47-9B17-F96CFF1570EE}" type="slidenum">
              <a:rPr lang="nl-BE" smtClean="0"/>
              <a:pPr>
                <a:defRPr/>
              </a:pPr>
              <a:t>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31318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21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1600" y="3136900"/>
            <a:ext cx="7704856" cy="449488"/>
          </a:xfrm>
        </p:spPr>
        <p:txBody>
          <a:bodyPr/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600" y="3861048"/>
            <a:ext cx="7456488" cy="386399"/>
          </a:xfr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s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57200" y="2476500"/>
            <a:ext cx="8305800" cy="723900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Bedankt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1ABD6-0395-402B-A672-A6E5D3916450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24/06/2015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D3F2E-026B-44E0-A500-46747DFA220D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7754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1ABD6-0395-402B-A672-A6E5D3916450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24/06/2015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D3F2E-026B-44E0-A500-46747DFA220D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0831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1ABD6-0395-402B-A672-A6E5D3916450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24/06/2015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D3F2E-026B-44E0-A500-46747DFA220D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932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1ABD6-0395-402B-A672-A6E5D3916450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24/06/2015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D3F2E-026B-44E0-A500-46747DFA220D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4130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1ABD6-0395-402B-A672-A6E5D3916450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24/06/2015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D3F2E-026B-44E0-A500-46747DFA220D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434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1ABD6-0395-402B-A672-A6E5D3916450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24/06/2015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D3F2E-026B-44E0-A500-46747DFA220D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4235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1ABD6-0395-402B-A672-A6E5D3916450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24/06/2015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D3F2E-026B-44E0-A500-46747DFA220D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7505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1ABD6-0395-402B-A672-A6E5D3916450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24/06/2015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D3F2E-026B-44E0-A500-46747DFA220D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208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divider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 userDrawn="1"/>
        </p:nvSpPr>
        <p:spPr bwMode="auto">
          <a:xfrm>
            <a:off x="2362200" y="6400800"/>
            <a:ext cx="63246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noAutofit/>
          </a:bodyPr>
          <a:lstStyle/>
          <a:p>
            <a:pPr algn="r">
              <a:defRPr/>
            </a:pPr>
            <a:fld id="{376A8352-56F6-9942-A907-302573E205E0}" type="slidenum">
              <a:rPr lang="en-US" sz="900" smtClean="0">
                <a:solidFill>
                  <a:schemeClr val="bg1"/>
                </a:solidFill>
              </a:rPr>
              <a:pPr algn="r">
                <a:defRPr/>
              </a:pPr>
              <a:t>‹nr.›</a:t>
            </a:fld>
            <a:r>
              <a:rPr lang="en-US" sz="900" dirty="0" smtClean="0">
                <a:solidFill>
                  <a:schemeClr val="bg1"/>
                </a:solidFill>
              </a:rPr>
              <a:t> </a:t>
            </a:r>
            <a:r>
              <a:rPr lang="en-US" sz="900" dirty="0" smtClean="0">
                <a:solidFill>
                  <a:schemeClr val="bg1"/>
                </a:solidFill>
                <a:latin typeface="Arial"/>
                <a:ea typeface="BentonSansCond-Regular" pitchFamily="-107" charset="0"/>
                <a:cs typeface="Arial"/>
              </a:rPr>
              <a:t>-</a:t>
            </a:r>
            <a:r>
              <a:rPr lang="en-US" sz="900" baseline="0" dirty="0" smtClean="0">
                <a:solidFill>
                  <a:schemeClr val="bg1"/>
                </a:solidFill>
                <a:latin typeface="Arial"/>
                <a:ea typeface="BentonSansCond-Regular" pitchFamily="-107" charset="0"/>
                <a:cs typeface="Arial"/>
              </a:rPr>
              <a:t> </a:t>
            </a:r>
            <a:fld id="{FA8FA715-E69F-4247-B6C7-0A6437FC9788}" type="datetime1">
              <a:rPr lang="en-US" sz="900" smtClean="0">
                <a:solidFill>
                  <a:schemeClr val="bg1"/>
                </a:solidFill>
                <a:latin typeface="Arial"/>
                <a:ea typeface="BentonSansCond-Regular" pitchFamily="-107" charset="0"/>
                <a:cs typeface="Arial"/>
              </a:rPr>
              <a:pPr algn="r">
                <a:defRPr/>
              </a:pPr>
              <a:t>6/24/2015</a:t>
            </a:fld>
            <a:endParaRPr lang="en-US" sz="900" dirty="0">
              <a:solidFill>
                <a:schemeClr val="bg1"/>
              </a:solidFill>
              <a:latin typeface="Arial"/>
              <a:ea typeface="BentonSans-Bold" pitchFamily="-107" charset="0"/>
              <a:cs typeface="Arial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57200" y="2476500"/>
            <a:ext cx="7466013" cy="419100"/>
          </a:xfrm>
        </p:spPr>
        <p:txBody>
          <a:bodyPr anchor="t"/>
          <a:lstStyle>
            <a:lvl1pPr>
              <a:defRPr sz="1800" b="0">
                <a:solidFill>
                  <a:schemeClr val="bg2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Chapter number</a:t>
            </a:r>
            <a:endParaRPr lang="en-US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57200" y="2895600"/>
            <a:ext cx="7467600" cy="622300"/>
          </a:xfrm>
        </p:spPr>
        <p:txBody>
          <a:bodyPr/>
          <a:lstStyle>
            <a:lvl1pPr marL="0" indent="0">
              <a:buFontTx/>
              <a:buNone/>
              <a:defRPr sz="3600" b="1" baseline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Chapter title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1ABD6-0395-402B-A672-A6E5D3916450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24/06/2015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D3F2E-026B-44E0-A500-46747DFA220D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6133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1ABD6-0395-402B-A672-A6E5D3916450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24/06/2015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D3F2E-026B-44E0-A500-46747DFA220D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4688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1ABD6-0395-402B-A672-A6E5D3916450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24/06/2015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D3F2E-026B-44E0-A500-46747DFA220D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2685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eren 3"/>
          <p:cNvGrpSpPr/>
          <p:nvPr userDrawn="1"/>
        </p:nvGrpSpPr>
        <p:grpSpPr>
          <a:xfrm>
            <a:off x="1483258" y="288002"/>
            <a:ext cx="7372742" cy="6265475"/>
            <a:chOff x="1483257" y="288000"/>
            <a:chExt cx="7372742" cy="6265475"/>
          </a:xfrm>
        </p:grpSpPr>
        <p:sp>
          <p:nvSpPr>
            <p:cNvPr id="8" name="Rechthoek 7"/>
            <p:cNvSpPr>
              <a:spLocks/>
            </p:cNvSpPr>
            <p:nvPr userDrawn="1"/>
          </p:nvSpPr>
          <p:spPr>
            <a:xfrm>
              <a:off x="3277896" y="288000"/>
              <a:ext cx="5578103" cy="626547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white"/>
                </a:solidFill>
              </a:endParaRPr>
            </a:p>
          </p:txBody>
        </p:sp>
        <p:sp>
          <p:nvSpPr>
            <p:cNvPr id="10" name="Rechthoekige driehoek 9"/>
            <p:cNvSpPr/>
            <p:nvPr userDrawn="1"/>
          </p:nvSpPr>
          <p:spPr>
            <a:xfrm flipH="1">
              <a:off x="1483257" y="288000"/>
              <a:ext cx="1800000" cy="6264000"/>
            </a:xfrm>
            <a:prstGeom prst="rtTriangle">
              <a:avLst/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white"/>
                </a:solidFill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96052" y="2104574"/>
            <a:ext cx="3816000" cy="2484000"/>
          </a:xfrm>
        </p:spPr>
        <p:txBody>
          <a:bodyPr anchor="t" anchorCtr="0">
            <a:noAutofit/>
          </a:bodyPr>
          <a:lstStyle>
            <a:lvl1pPr algn="l">
              <a:lnSpc>
                <a:spcPts val="5400"/>
              </a:lnSpc>
              <a:defRPr sz="5400"/>
            </a:lvl1pPr>
          </a:lstStyle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000832" y="4631622"/>
            <a:ext cx="3816000" cy="1224000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spcBef>
                <a:spcPts val="0"/>
              </a:spcBef>
              <a:buNone/>
              <a:defRPr sz="158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 smtClean="0"/>
              <a:t>Klik om de ondertitelstijl van het model te bewerken</a:t>
            </a:r>
            <a:endParaRPr lang="nl-BE" dirty="0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3" y="288000"/>
            <a:ext cx="1850627" cy="720000"/>
          </a:xfrm>
          <a:prstGeom prst="rect">
            <a:avLst/>
          </a:prstGeom>
        </p:spPr>
      </p:pic>
      <p:sp>
        <p:nvSpPr>
          <p:cNvPr id="12" name="Tijdelijke aanduiding voor tekst 2"/>
          <p:cNvSpPr>
            <a:spLocks noGrp="1"/>
          </p:cNvSpPr>
          <p:nvPr>
            <p:ph idx="12" hasCustomPrompt="1"/>
          </p:nvPr>
        </p:nvSpPr>
        <p:spPr>
          <a:xfrm>
            <a:off x="3636022" y="6044105"/>
            <a:ext cx="4773240" cy="352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r">
              <a:buFontTx/>
              <a:buNone/>
              <a:defRPr sz="1700">
                <a:latin typeface="FlandersArtSans-Regular" panose="00000500000000000000" pitchFamily="2" charset="0"/>
              </a:defRPr>
            </a:lvl1pPr>
            <a:lvl5pPr algn="r">
              <a:defRPr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4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37115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5" y="6336002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24/06/2015</a:t>
            </a:fld>
            <a:r>
              <a:rPr lang="nl-BE" smtClean="0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nl-BE" b="1" smtClean="0">
                <a:solidFill>
                  <a:prstClr val="black">
                    <a:tint val="75000"/>
                  </a:prstClr>
                </a:solidFill>
              </a:rPr>
              <a:t>│</a:t>
            </a:r>
            <a:fld id="{B263F6C6-2226-4286-8995-C42CB1E7C290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296000" y="892480"/>
            <a:ext cx="7416000" cy="1116000"/>
          </a:xfrm>
        </p:spPr>
        <p:txBody>
          <a:bodyPr anchor="ctr" anchorCtr="0">
            <a:noAutofit/>
          </a:bodyPr>
          <a:lstStyle>
            <a:lvl1pPr>
              <a:defRPr sz="4000" b="1">
                <a:latin typeface="FlandersArtSans-Bold" panose="00000800000000000000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BE" dirty="0"/>
          </a:p>
        </p:txBody>
      </p:sp>
      <p:sp>
        <p:nvSpPr>
          <p:cNvPr id="9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316472" y="2420177"/>
            <a:ext cx="7416000" cy="3516605"/>
          </a:xfrm>
        </p:spPr>
        <p:txBody>
          <a:bodyPr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Tx/>
              <a:buBlip>
                <a:blip r:embed="rId2"/>
              </a:buBlip>
              <a:defRPr sz="2200" b="1">
                <a:latin typeface="FlandersArtSans-Regular" panose="00000500000000000000" pitchFamily="2" charset="0"/>
              </a:defRPr>
            </a:lvl1pPr>
            <a:lvl2pPr marL="685800" indent="-228600">
              <a:lnSpc>
                <a:spcPct val="90000"/>
              </a:lnSpc>
              <a:buSzPct val="75000"/>
              <a:buFontTx/>
              <a:buChar char="►"/>
              <a:defRPr sz="2200">
                <a:solidFill>
                  <a:schemeClr val="tx1"/>
                </a:solidFill>
                <a:latin typeface="FlandersArtSans-Regular" panose="00000500000000000000" pitchFamily="2" charset="0"/>
              </a:defRPr>
            </a:lvl2pPr>
            <a:lvl3pPr>
              <a:lnSpc>
                <a:spcPct val="90000"/>
              </a:lnSpc>
              <a:buSzPct val="85000"/>
              <a:defRPr>
                <a:latin typeface="FlandersArtSans-Regular" panose="00000500000000000000" pitchFamily="2" charset="0"/>
              </a:defRPr>
            </a:lvl3pPr>
            <a:lvl4pPr>
              <a:lnSpc>
                <a:spcPct val="90000"/>
              </a:lnSpc>
              <a:defRPr>
                <a:latin typeface="FlandersArtSans-Regular" panose="00000500000000000000" pitchFamily="2" charset="0"/>
              </a:defRPr>
            </a:lvl4pPr>
            <a:lvl5pPr>
              <a:lnSpc>
                <a:spcPct val="90000"/>
              </a:lnSpc>
              <a:defRPr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BE" dirty="0"/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0" y="5857200"/>
            <a:ext cx="1836000" cy="714310"/>
          </a:xfrm>
          <a:prstGeom prst="rect">
            <a:avLst/>
          </a:prstGeom>
        </p:spPr>
      </p:pic>
      <p:sp>
        <p:nvSpPr>
          <p:cNvPr id="7" name="Rechthoek 6"/>
          <p:cNvSpPr/>
          <p:nvPr userDrawn="1"/>
        </p:nvSpPr>
        <p:spPr>
          <a:xfrm>
            <a:off x="0" y="901592"/>
            <a:ext cx="6744416" cy="1118277"/>
          </a:xfrm>
          <a:prstGeom prst="rect">
            <a:avLst/>
          </a:prstGeom>
          <a:solidFill>
            <a:srgbClr val="F8F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nl-BE">
              <a:solidFill>
                <a:prstClr val="white"/>
              </a:solidFill>
            </a:endParaRPr>
          </a:p>
        </p:txBody>
      </p:sp>
      <p:sp>
        <p:nvSpPr>
          <p:cNvPr id="11" name="Gelijkbenige driehoek 10"/>
          <p:cNvSpPr/>
          <p:nvPr userDrawn="1"/>
        </p:nvSpPr>
        <p:spPr>
          <a:xfrm>
            <a:off x="6266389" y="901592"/>
            <a:ext cx="949918" cy="1118277"/>
          </a:xfrm>
          <a:prstGeom prst="triangle">
            <a:avLst/>
          </a:prstGeom>
          <a:solidFill>
            <a:srgbClr val="F8F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nl-B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664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5" y="6336002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24/06/2015</a:t>
            </a:fld>
            <a:r>
              <a:rPr lang="nl-BE" smtClean="0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nl-BE" b="1" smtClean="0">
                <a:solidFill>
                  <a:prstClr val="black">
                    <a:tint val="75000"/>
                  </a:prstClr>
                </a:solidFill>
              </a:rPr>
              <a:t>│</a:t>
            </a:r>
            <a:fld id="{B263F6C6-2226-4286-8995-C42CB1E7C290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</p:spPr>
        <p:txBody>
          <a:bodyPr anchor="t" anchorCtr="0"/>
          <a:lstStyle>
            <a:lvl1pPr>
              <a:defRPr>
                <a:latin typeface="FlandersArtSans-Bold" panose="00000800000000000000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nl-BE" dirty="0"/>
          </a:p>
        </p:txBody>
      </p:sp>
      <p:sp>
        <p:nvSpPr>
          <p:cNvPr id="9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96000" y="1915200"/>
            <a:ext cx="7416000" cy="3672000"/>
          </a:xfrm>
        </p:spPr>
        <p:txBody>
          <a:bodyPr bIns="0"/>
          <a:lstStyle>
            <a:lvl1pPr marL="0" indent="0">
              <a:lnSpc>
                <a:spcPct val="90000"/>
              </a:lnSpc>
              <a:buFontTx/>
              <a:buBlip>
                <a:blip r:embed="rId2"/>
              </a:buBlip>
              <a:defRPr sz="2200">
                <a:latin typeface="FlandersArtSans-Regular" panose="00000500000000000000" pitchFamily="2" charset="0"/>
              </a:defRPr>
            </a:lvl1pPr>
            <a:lvl2pPr>
              <a:lnSpc>
                <a:spcPct val="90000"/>
              </a:lnSpc>
              <a:buSzPct val="75000"/>
              <a:buFontTx/>
              <a:buBlip>
                <a:blip r:embed="rId3"/>
              </a:buBlip>
              <a:defRPr sz="220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</a:defRPr>
            </a:lvl2pPr>
            <a:lvl3pPr>
              <a:lnSpc>
                <a:spcPct val="90000"/>
              </a:lnSpc>
              <a:buSzPct val="85000"/>
              <a:defRPr>
                <a:latin typeface="FlandersArtSans-Regular" panose="00000500000000000000" pitchFamily="2" charset="0"/>
              </a:defRPr>
            </a:lvl3pPr>
            <a:lvl4pPr>
              <a:lnSpc>
                <a:spcPct val="90000"/>
              </a:lnSpc>
              <a:defRPr>
                <a:latin typeface="FlandersArtSans-Regular" panose="00000500000000000000" pitchFamily="2" charset="0"/>
              </a:defRPr>
            </a:lvl4pPr>
            <a:lvl5pPr>
              <a:lnSpc>
                <a:spcPct val="90000"/>
              </a:lnSpc>
              <a:defRPr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 dirty="0"/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0" y="5857200"/>
            <a:ext cx="1836000" cy="71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122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het opmaakprofiel van de modelondertitel te bewerken</a:t>
            </a:r>
            <a:endParaRPr lang="nl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B049AE-A50B-4251-AD3C-6F8C3928030A}" type="datetime1">
              <a:rPr lang="nl-BE" smtClean="0"/>
              <a:pPr>
                <a:defRPr/>
              </a:pPr>
              <a:t>24/06/2015</a:t>
            </a:fld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Titel presentatie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1CB419-FC1E-451D-AB94-659B7367004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70148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F9935F-767E-4411-862B-CD709562B908}" type="datetime1">
              <a:rPr lang="nl-BE" smtClean="0"/>
              <a:pPr>
                <a:defRPr/>
              </a:pPr>
              <a:t>24/06/2015</a:t>
            </a:fld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Titel presentatie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25FE5C-7C93-452F-A35D-EEEB79CCF22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63907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478F59-998C-4195-93D0-1A2534ADA6A3}" type="datetime1">
              <a:rPr lang="nl-BE" smtClean="0"/>
              <a:pPr>
                <a:defRPr/>
              </a:pPr>
              <a:t>24/06/2015</a:t>
            </a:fld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Titel presentatie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1CFEF0-61A5-4490-BCA8-54A4A8FB2D7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9053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FC1B85-C783-4FEF-B089-5B46E2F596CE}" type="datetime1">
              <a:rPr lang="nl-BE" smtClean="0"/>
              <a:pPr>
                <a:defRPr/>
              </a:pPr>
              <a:t>24/06/2015</a:t>
            </a:fld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Titel presentatie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EBBD43-8CCB-418D-A742-A4681320B38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59459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buClrTx/>
              <a:buFont typeface="Lucida Grande"/>
              <a:buChar char="-"/>
              <a:defRPr/>
            </a:lvl5pPr>
          </a:lstStyle>
          <a:p>
            <a:pPr lvl="0"/>
            <a:r>
              <a:rPr lang="nl-BE" dirty="0" smtClean="0"/>
              <a:t>Click to edit Master text styles</a:t>
            </a:r>
          </a:p>
          <a:p>
            <a:pPr lvl="1"/>
            <a:r>
              <a:rPr lang="nl-BE" dirty="0" smtClean="0"/>
              <a:t>Second level</a:t>
            </a:r>
          </a:p>
          <a:p>
            <a:pPr lvl="2"/>
            <a:r>
              <a:rPr lang="nl-BE" dirty="0" smtClean="0"/>
              <a:t>Third level</a:t>
            </a:r>
          </a:p>
          <a:p>
            <a:pPr lvl="3"/>
            <a:r>
              <a:rPr lang="nl-BE" dirty="0" smtClean="0"/>
              <a:t>Fourth level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2896BE-DBF7-4CDA-8364-2DC333A855BA}" type="datetime1">
              <a:rPr lang="nl-BE" smtClean="0"/>
              <a:pPr>
                <a:defRPr/>
              </a:pPr>
              <a:t>24/06/2015</a:t>
            </a:fld>
            <a:endParaRPr 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Titel presentatie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93D27B-7BA5-40E5-B55E-C3C7E61EC35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68749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5B6F40-1858-4922-A7E8-AAF9CF328D8D}" type="datetime1">
              <a:rPr lang="nl-BE" smtClean="0"/>
              <a:pPr>
                <a:defRPr/>
              </a:pPr>
              <a:t>24/06/2015</a:t>
            </a:fld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Titel presentatie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DD0B66-26B8-41A5-9A4D-41212DB19E8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27662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BFF84-E678-4C61-BB38-4FD4F33462EC}" type="datetime1">
              <a:rPr lang="nl-BE" smtClean="0"/>
              <a:pPr>
                <a:defRPr/>
              </a:pPr>
              <a:t>24/06/2015</a:t>
            </a:fld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Titel presentatie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E140AC-3D13-4632-9577-0AE08A125BF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82352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4DDCBF-9A5C-4BFA-9B0F-8C736741B1E2}" type="datetime1">
              <a:rPr lang="nl-BE" smtClean="0"/>
              <a:pPr>
                <a:defRPr/>
              </a:pPr>
              <a:t>24/06/2015</a:t>
            </a:fld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Titel presentatie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10CB4B-9977-475A-B4D8-09FA166B14C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86029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BE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352059-1799-4F29-8036-4BB4AE8050A2}" type="datetime1">
              <a:rPr lang="nl-BE" smtClean="0"/>
              <a:pPr>
                <a:defRPr/>
              </a:pPr>
              <a:t>24/06/2015</a:t>
            </a:fld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Titel presentatie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0796E6-2E89-42F1-9CC9-852B96B5ED7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41765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1DD143-CB47-4BC7-A09C-EAB9D228D220}" type="datetime1">
              <a:rPr lang="nl-BE" smtClean="0"/>
              <a:pPr>
                <a:defRPr/>
              </a:pPr>
              <a:t>24/06/2015</a:t>
            </a:fld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Titel presentatie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27038C-9E6E-43F3-B518-E79C85E9661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76018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C24588-A84A-4A44-93A9-196B468221F1}" type="datetime1">
              <a:rPr lang="nl-BE" smtClean="0"/>
              <a:pPr>
                <a:defRPr/>
              </a:pPr>
              <a:t>24/06/2015</a:t>
            </a:fld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Titel presentatie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CFAE1C-9E8A-432E-914D-07465298CAC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36838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lide (varia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3886200" cy="4419600"/>
          </a:xfrm>
        </p:spPr>
        <p:txBody>
          <a:bodyPr/>
          <a:lstStyle>
            <a:lvl5pPr>
              <a:buClrTx/>
              <a:buFont typeface="Lucida Grande"/>
              <a:buChar char="-"/>
              <a:defRPr/>
            </a:lvl5pPr>
          </a:lstStyle>
          <a:p>
            <a:pPr lvl="0"/>
            <a:r>
              <a:rPr lang="nl-BE" dirty="0" smtClean="0"/>
              <a:t>Click to edit Master text styles</a:t>
            </a:r>
          </a:p>
          <a:p>
            <a:pPr lvl="1"/>
            <a:r>
              <a:rPr lang="nl-BE" dirty="0" smtClean="0"/>
              <a:t>Second level</a:t>
            </a:r>
          </a:p>
          <a:p>
            <a:pPr lvl="2"/>
            <a:r>
              <a:rPr lang="nl-BE" dirty="0" smtClean="0"/>
              <a:t>Third level</a:t>
            </a:r>
          </a:p>
          <a:p>
            <a:pPr lvl="3"/>
            <a:r>
              <a:rPr lang="nl-BE" dirty="0" smtClean="0"/>
              <a:t>Fourth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4800600" y="1219200"/>
            <a:ext cx="3886200" cy="4419600"/>
          </a:xfrm>
        </p:spPr>
        <p:txBody>
          <a:bodyPr/>
          <a:lstStyle>
            <a:lvl5pPr>
              <a:buClrTx/>
              <a:buFont typeface="Lucida Grande"/>
              <a:buChar char="-"/>
              <a:defRPr/>
            </a:lvl5pPr>
          </a:lstStyle>
          <a:p>
            <a:pPr lvl="0"/>
            <a:r>
              <a:rPr lang="nl-BE" dirty="0" smtClean="0"/>
              <a:t>Click to edit Master text styles</a:t>
            </a:r>
          </a:p>
          <a:p>
            <a:pPr lvl="1"/>
            <a:r>
              <a:rPr lang="nl-BE" dirty="0" smtClean="0"/>
              <a:t>Second level</a:t>
            </a:r>
          </a:p>
          <a:p>
            <a:pPr lvl="2"/>
            <a:r>
              <a:rPr lang="nl-BE" dirty="0" smtClean="0"/>
              <a:t>Third level</a:t>
            </a:r>
          </a:p>
          <a:p>
            <a:pPr lvl="3"/>
            <a:r>
              <a:rPr lang="nl-BE" dirty="0" smtClean="0"/>
              <a:t>Fourth level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ontent slide fo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143000"/>
            <a:ext cx="8229600" cy="4267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5486400"/>
            <a:ext cx="5486400" cy="347662"/>
          </a:xfrm>
        </p:spPr>
        <p:txBody>
          <a:bodyPr/>
          <a:lstStyle>
            <a:lvl1pPr marL="0" indent="0">
              <a:buNone/>
              <a:defRPr sz="12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dirty="0" smtClean="0"/>
              <a:t>Picture caption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79437"/>
          </a:xfrm>
        </p:spPr>
        <p:txBody>
          <a:bodyPr/>
          <a:lstStyle/>
          <a:p>
            <a:r>
              <a:rPr lang="nl-BE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(no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8229600" cy="4953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5486400"/>
            <a:ext cx="5486400" cy="347662"/>
          </a:xfrm>
        </p:spPr>
        <p:txBody>
          <a:bodyPr/>
          <a:lstStyle>
            <a:lvl1pPr marL="0" indent="0">
              <a:buNone/>
              <a:defRPr sz="12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dirty="0" smtClean="0"/>
              <a:t>Picture caption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12.jpe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 18pt</a:t>
            </a:r>
          </a:p>
          <a:p>
            <a:pPr lvl="1"/>
            <a:r>
              <a:rPr lang="en-US" dirty="0"/>
              <a:t>Second level 16pt</a:t>
            </a:r>
          </a:p>
          <a:p>
            <a:pPr lvl="2"/>
            <a:r>
              <a:rPr lang="en-US" dirty="0"/>
              <a:t>Third level 14pt</a:t>
            </a:r>
          </a:p>
          <a:p>
            <a:pPr lvl="3"/>
            <a:r>
              <a:rPr lang="en-US" dirty="0"/>
              <a:t>Fourth level </a:t>
            </a:r>
            <a:r>
              <a:rPr lang="en-US" dirty="0" smtClean="0"/>
              <a:t>12pt</a:t>
            </a:r>
          </a:p>
          <a:p>
            <a:pPr lvl="4"/>
            <a:r>
              <a:rPr lang="en-US" dirty="0" err="1" smtClean="0"/>
              <a:t>Fith</a:t>
            </a:r>
            <a:r>
              <a:rPr lang="en-US" dirty="0" smtClean="0"/>
              <a:t> level 10 pt</a:t>
            </a:r>
          </a:p>
          <a:p>
            <a:pPr lvl="5"/>
            <a:r>
              <a:rPr lang="en-US" dirty="0" smtClean="0"/>
              <a:t> </a:t>
            </a:r>
            <a:r>
              <a:rPr lang="en-US" dirty="0" err="1" smtClean="0"/>
              <a:t>Sixt</a:t>
            </a:r>
            <a:r>
              <a:rPr lang="en-US" dirty="0" smtClean="0"/>
              <a:t> level	</a:t>
            </a:r>
            <a:endParaRPr lang="en-US" dirty="0"/>
          </a:p>
        </p:txBody>
      </p:sp>
      <p:sp>
        <p:nvSpPr>
          <p:cNvPr id="4" name="Text Box 8"/>
          <p:cNvSpPr txBox="1">
            <a:spLocks noChangeArrowheads="1"/>
          </p:cNvSpPr>
          <p:nvPr userDrawn="1"/>
        </p:nvSpPr>
        <p:spPr bwMode="auto">
          <a:xfrm>
            <a:off x="2362200" y="6324600"/>
            <a:ext cx="63246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noAutofit/>
          </a:bodyPr>
          <a:lstStyle/>
          <a:p>
            <a:pPr algn="r">
              <a:defRPr/>
            </a:pPr>
            <a:fld id="{376A8352-56F6-9942-A907-302573E205E0}" type="slidenum">
              <a:rPr lang="en-US" sz="900" smtClean="0">
                <a:solidFill>
                  <a:schemeClr val="tx2"/>
                </a:solidFill>
                <a:latin typeface="Verdana"/>
                <a:cs typeface="Verdana"/>
              </a:rPr>
              <a:pPr algn="r">
                <a:defRPr/>
              </a:pPr>
              <a:t>‹nr.›</a:t>
            </a:fld>
            <a:r>
              <a:rPr lang="en-US" sz="900" dirty="0" smtClean="0">
                <a:solidFill>
                  <a:schemeClr val="tx2"/>
                </a:solidFill>
                <a:latin typeface="Verdana"/>
                <a:cs typeface="Verdana"/>
              </a:rPr>
              <a:t> </a:t>
            </a:r>
            <a:r>
              <a:rPr lang="en-US" sz="900" dirty="0" smtClean="0">
                <a:solidFill>
                  <a:schemeClr val="tx2"/>
                </a:solidFill>
                <a:latin typeface="Verdana"/>
                <a:ea typeface="BentonSansCond-Regular" pitchFamily="-107" charset="0"/>
                <a:cs typeface="Verdana"/>
              </a:rPr>
              <a:t>-</a:t>
            </a:r>
            <a:r>
              <a:rPr lang="en-US" sz="900" baseline="0" dirty="0" smtClean="0">
                <a:solidFill>
                  <a:schemeClr val="tx2"/>
                </a:solidFill>
                <a:latin typeface="Verdana"/>
                <a:ea typeface="BentonSansCond-Regular" pitchFamily="-107" charset="0"/>
                <a:cs typeface="Verdana"/>
              </a:rPr>
              <a:t> </a:t>
            </a:r>
            <a:fld id="{FA8FA715-E69F-4247-B6C7-0A6437FC9788}" type="datetime1">
              <a:rPr lang="en-US" sz="900" smtClean="0">
                <a:solidFill>
                  <a:schemeClr val="tx2"/>
                </a:solidFill>
                <a:latin typeface="Verdana"/>
                <a:ea typeface="BentonSansCond-Regular" pitchFamily="-107" charset="0"/>
                <a:cs typeface="Verdana"/>
              </a:rPr>
              <a:pPr algn="r">
                <a:defRPr/>
              </a:pPr>
              <a:t>6/24/2015</a:t>
            </a:fld>
            <a:endParaRPr lang="en-US" sz="900" dirty="0">
              <a:solidFill>
                <a:schemeClr val="tx2"/>
              </a:solidFill>
              <a:latin typeface="Verdana"/>
              <a:ea typeface="BentonSans-Bold" pitchFamily="-107" charset="0"/>
              <a:cs typeface="Verdana"/>
            </a:endParaRPr>
          </a:p>
        </p:txBody>
      </p:sp>
      <p:pic>
        <p:nvPicPr>
          <p:cNvPr id="6" name="Picture 5" descr="provant_logo_RGB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49900" y="6165304"/>
            <a:ext cx="1346886" cy="400596"/>
          </a:xfrm>
          <a:prstGeom prst="rect">
            <a:avLst/>
          </a:prstGeom>
        </p:spPr>
      </p:pic>
      <p:pic>
        <p:nvPicPr>
          <p:cNvPr id="9" name="Picture 5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967" y="6217331"/>
            <a:ext cx="823841" cy="380021"/>
          </a:xfrm>
          <a:prstGeom prst="rect">
            <a:avLst/>
          </a:prstGeom>
        </p:spPr>
      </p:pic>
      <p:pic>
        <p:nvPicPr>
          <p:cNvPr id="11" name="Picture 5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6165304"/>
            <a:ext cx="487161" cy="36004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93" r:id="rId1"/>
    <p:sldLayoutId id="2147484001" r:id="rId2"/>
    <p:sldLayoutId id="2147483983" r:id="rId3"/>
    <p:sldLayoutId id="2147483984" r:id="rId4"/>
    <p:sldLayoutId id="2147483985" r:id="rId5"/>
    <p:sldLayoutId id="2147483987" r:id="rId6"/>
    <p:sldLayoutId id="2147483986" r:id="rId7"/>
    <p:sldLayoutId id="2147483990" r:id="rId8"/>
    <p:sldLayoutId id="2147483994" r:id="rId9"/>
    <p:sldLayoutId id="2147483999" r:id="rId10"/>
    <p:sldLayoutId id="2147484000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 cap="none">
          <a:solidFill>
            <a:schemeClr val="accent1"/>
          </a:solidFill>
          <a:latin typeface="Verdana"/>
          <a:ea typeface="ＭＳ Ｐゴシック" charset="-128"/>
          <a:cs typeface="Verdana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C10C21"/>
          </a:solidFill>
          <a:latin typeface="BentonSansComp-Medium" pitchFamily="-108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C10C21"/>
          </a:solidFill>
          <a:latin typeface="BentonSansComp-Medium" pitchFamily="-108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C10C21"/>
          </a:solidFill>
          <a:latin typeface="BentonSansComp-Medium" pitchFamily="-108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C10C21"/>
          </a:solidFill>
          <a:latin typeface="BentonSansComp-Medium" pitchFamily="-108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AF0F10"/>
          </a:solidFill>
          <a:latin typeface="Interstate" pitchFamily="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AF0F10"/>
          </a:solidFill>
          <a:latin typeface="Interstate" pitchFamily="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AF0F10"/>
          </a:solidFill>
          <a:latin typeface="Interstate" pitchFamily="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AF0F10"/>
          </a:solidFill>
          <a:latin typeface="Interstate" pitchFamily="2" charset="0"/>
        </a:defRPr>
      </a:lvl9pPr>
    </p:titleStyle>
    <p:bodyStyle>
      <a:lvl1pPr marL="215900" indent="-215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120000"/>
        <a:buFont typeface="Arial"/>
        <a:buChar char="•"/>
        <a:defRPr>
          <a:solidFill>
            <a:schemeClr val="tx2"/>
          </a:solidFill>
          <a:latin typeface="Verdana"/>
          <a:ea typeface="ＭＳ Ｐゴシック" charset="-128"/>
          <a:cs typeface="Verdana"/>
        </a:defRPr>
      </a:lvl1pPr>
      <a:lvl2pPr marL="395288" indent="-1793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Font typeface="Arial"/>
        <a:buChar char="•"/>
        <a:defRPr sz="1600">
          <a:solidFill>
            <a:schemeClr val="tx2"/>
          </a:solidFill>
          <a:latin typeface="Verdana"/>
          <a:ea typeface="ＭＳ Ｐゴシック" charset="-128"/>
          <a:cs typeface="Verdana"/>
        </a:defRPr>
      </a:lvl2pPr>
      <a:lvl3pPr marL="574675" indent="-179388" algn="l" rtl="0" eaLnBrk="0" fontAlgn="base" hangingPunct="0">
        <a:spcBef>
          <a:spcPts val="500"/>
        </a:spcBef>
        <a:spcAft>
          <a:spcPct val="0"/>
        </a:spcAft>
        <a:buClr>
          <a:srgbClr val="4D4D4D"/>
        </a:buClr>
        <a:buFont typeface="Arial"/>
        <a:buChar char="•"/>
        <a:defRPr sz="1400">
          <a:solidFill>
            <a:schemeClr val="tx2"/>
          </a:solidFill>
          <a:latin typeface="Verdana"/>
          <a:ea typeface="ＭＳ Ｐゴシック" charset="-128"/>
          <a:cs typeface="Verdana"/>
        </a:defRPr>
      </a:lvl3pPr>
      <a:lvl4pPr marL="900000" indent="-179388" algn="l" rtl="0" eaLnBrk="0" fontAlgn="base" hangingPunct="0">
        <a:spcBef>
          <a:spcPts val="700"/>
        </a:spcBef>
        <a:spcAft>
          <a:spcPct val="0"/>
        </a:spcAft>
        <a:buClr>
          <a:srgbClr val="4D4D4D"/>
        </a:buClr>
        <a:buFont typeface="Arial"/>
        <a:buChar char="•"/>
        <a:defRPr sz="1200">
          <a:solidFill>
            <a:schemeClr val="tx2"/>
          </a:solidFill>
          <a:latin typeface="Verdana"/>
          <a:ea typeface="ＭＳ Ｐゴシック" charset="-128"/>
          <a:cs typeface="Verdana"/>
        </a:defRPr>
      </a:lvl4pPr>
      <a:lvl5pPr marL="1080000" indent="-179388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Font typeface="Arial"/>
        <a:buChar char="•"/>
        <a:defRPr sz="1000">
          <a:solidFill>
            <a:schemeClr val="tx2"/>
          </a:solidFill>
          <a:latin typeface="Verdana"/>
          <a:ea typeface="ＭＳ Ｐゴシック" charset="-128"/>
          <a:cs typeface="Verdana"/>
        </a:defRPr>
      </a:lvl5pPr>
      <a:lvl6pPr marL="1440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/>
        <a:buChar char="•"/>
        <a:defRPr sz="1000" baseline="0">
          <a:solidFill>
            <a:schemeClr val="tx2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AF0F10"/>
        </a:buClr>
        <a:buFontTx/>
        <a:buNone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AF0F10"/>
        </a:buClr>
        <a:buFont typeface="Arial" charset="0"/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AF0F10"/>
        </a:buClr>
        <a:buFont typeface="Arial" charset="0"/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961ABD6-0395-402B-A672-A6E5D3916450}" type="datetimeFigureOut">
              <a:rPr lang="nl-BE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24/06/2015</a:t>
            </a:fld>
            <a:endParaRPr lang="nl-BE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nl-BE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56D3F2E-026B-44E0-A500-46747DFA220D}" type="slidenum">
              <a:rPr lang="nl-BE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nl-BE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75580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3" r:id="rId1"/>
    <p:sldLayoutId id="2147484004" r:id="rId2"/>
    <p:sldLayoutId id="2147484005" r:id="rId3"/>
    <p:sldLayoutId id="2147484006" r:id="rId4"/>
    <p:sldLayoutId id="2147484007" r:id="rId5"/>
    <p:sldLayoutId id="2147484008" r:id="rId6"/>
    <p:sldLayoutId id="2147484009" r:id="rId7"/>
    <p:sldLayoutId id="2147484010" r:id="rId8"/>
    <p:sldLayoutId id="2147484011" r:id="rId9"/>
    <p:sldLayoutId id="2147484012" r:id="rId10"/>
    <p:sldLayoutId id="2147484013" r:id="rId11"/>
    <p:sldLayoutId id="2147484014" r:id="rId12"/>
    <p:sldLayoutId id="2147484015" r:id="rId13"/>
    <p:sldLayoutId id="2147484016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van de modeltitel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629400"/>
            <a:ext cx="1143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99"/>
                </a:solidFill>
              </a:defRPr>
            </a:lvl1pPr>
          </a:lstStyle>
          <a:p>
            <a:pPr>
              <a:defRPr/>
            </a:pPr>
            <a:fld id="{D2EA0D30-62CD-4B71-A69D-C030F3B6425B}" type="datetime1">
              <a:rPr lang="nl-BE" smtClean="0">
                <a:latin typeface="Arial" charset="0"/>
              </a:rPr>
              <a:pPr>
                <a:defRPr/>
              </a:pPr>
              <a:t>24/06/2015</a:t>
            </a:fld>
            <a:endParaRPr lang="nl-NL">
              <a:latin typeface="Arial" charset="0"/>
            </a:endParaRP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828800" y="6629400"/>
            <a:ext cx="1981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99"/>
                </a:solidFill>
              </a:defRPr>
            </a:lvl1pPr>
          </a:lstStyle>
          <a:p>
            <a:pPr>
              <a:defRPr/>
            </a:pPr>
            <a:r>
              <a:rPr lang="nl-NL">
                <a:latin typeface="Arial" charset="0"/>
              </a:rPr>
              <a:t>Titel presentatie</a:t>
            </a: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0" y="3429000"/>
            <a:ext cx="381000" cy="3429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A29A9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nl-BE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4267200" y="6172200"/>
            <a:ext cx="4876800" cy="6858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A29A9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nl-BE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762000" y="6400800"/>
            <a:ext cx="7696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nl-BE" sz="1200">
                <a:solidFill>
                  <a:srgbClr val="002B82"/>
                </a:solidFill>
                <a:latin typeface="Arial" charset="0"/>
              </a:rPr>
              <a:t>Federaal Agentschap voor de Veiligheid van de Voedselketen</a:t>
            </a:r>
            <a:endParaRPr lang="nl-NL" sz="1200">
              <a:solidFill>
                <a:srgbClr val="002B82"/>
              </a:solidFill>
              <a:latin typeface="Arial" charset="0"/>
            </a:endParaRPr>
          </a:p>
        </p:txBody>
      </p:sp>
      <p:sp>
        <p:nvSpPr>
          <p:cNvPr id="1332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000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99"/>
                </a:solidFill>
              </a:defRPr>
            </a:lvl1pPr>
          </a:lstStyle>
          <a:p>
            <a:pPr>
              <a:defRPr/>
            </a:pPr>
            <a:fld id="{8AC28C76-1421-43D0-B166-6DA01D08CA32}" type="slidenum">
              <a:rPr lang="nl-NL">
                <a:latin typeface="Arial" charset="0"/>
              </a:rPr>
              <a:pPr>
                <a:defRPr/>
              </a:pPr>
              <a:t>‹nr.›</a:t>
            </a:fld>
            <a:endParaRPr lang="nl-NL">
              <a:latin typeface="Arial" charset="0"/>
            </a:endParaRPr>
          </a:p>
        </p:txBody>
      </p:sp>
      <p:sp>
        <p:nvSpPr>
          <p:cNvPr id="13322" name="Oval 10"/>
          <p:cNvSpPr>
            <a:spLocks noChangeArrowheads="1"/>
          </p:cNvSpPr>
          <p:nvPr/>
        </p:nvSpPr>
        <p:spPr bwMode="auto">
          <a:xfrm>
            <a:off x="0" y="6096000"/>
            <a:ext cx="609600" cy="6858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l-BE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0" y="3429000"/>
            <a:ext cx="381000" cy="3429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A29A9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nl-BE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324" name="Oval 12"/>
          <p:cNvSpPr>
            <a:spLocks noChangeArrowheads="1"/>
          </p:cNvSpPr>
          <p:nvPr/>
        </p:nvSpPr>
        <p:spPr bwMode="auto">
          <a:xfrm>
            <a:off x="28575" y="6118225"/>
            <a:ext cx="609600" cy="61436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l-BE" sz="24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037" name="Picture 13" descr="FAVV Midden RGB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096000"/>
            <a:ext cx="663575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5959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8" r:id="rId1"/>
    <p:sldLayoutId id="2147484019" r:id="rId2"/>
    <p:sldLayoutId id="2147484020" r:id="rId3"/>
    <p:sldLayoutId id="2147484021" r:id="rId4"/>
    <p:sldLayoutId id="2147484022" r:id="rId5"/>
    <p:sldLayoutId id="2147484023" r:id="rId6"/>
    <p:sldLayoutId id="2147484024" r:id="rId7"/>
    <p:sldLayoutId id="2147484025" r:id="rId8"/>
    <p:sldLayoutId id="2147484026" r:id="rId9"/>
    <p:sldLayoutId id="2147484027" r:id="rId10"/>
    <p:sldLayoutId id="2147484028" r:id="rId11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0000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00009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000099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0000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rgbClr val="000099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009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009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009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0099"/>
          </a:solidFill>
          <a:latin typeface="+mn-lt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fsca.be/erkenningen/erkenningsvoorwaarden/_documents/2015-01-13_Erk1.1.1.a_slachthuizen_NL.pdf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4" Type="http://schemas.openxmlformats.org/officeDocument/2006/relationships/hyperlink" Target="http://www.favv.be/erkenningen/erkenningsvoorwaarden/_documents/2015-01-13_Erk1.1.1.a_slachthuizen_NL.pdf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nl-NL" dirty="0" smtClean="0"/>
              <a:t/>
            </a:r>
            <a:br>
              <a:rPr lang="nl-NL" dirty="0" smtClean="0"/>
            </a:br>
            <a:r>
              <a:rPr lang="nl-NL" dirty="0"/>
              <a:t/>
            </a:r>
            <a:br>
              <a:rPr lang="nl-NL" dirty="0"/>
            </a:br>
            <a:r>
              <a:rPr lang="nl-NL" dirty="0" smtClean="0"/>
              <a:t>Provinciaal </a:t>
            </a:r>
            <a:r>
              <a:rPr lang="nl-NL" dirty="0"/>
              <a:t>overleg organisatie </a:t>
            </a:r>
            <a:r>
              <a:rPr lang="nl-NL" dirty="0" smtClean="0"/>
              <a:t>Offerfeest 2015 </a:t>
            </a:r>
            <a:br>
              <a:rPr lang="nl-NL" dirty="0" smtClean="0"/>
            </a:br>
            <a:r>
              <a:rPr lang="nl-NL" dirty="0"/>
              <a:t/>
            </a:r>
            <a:br>
              <a:rPr lang="nl-NL" dirty="0"/>
            </a:br>
            <a:r>
              <a:rPr lang="nl-NL" sz="2000" dirty="0" smtClean="0"/>
              <a:t>maandag </a:t>
            </a:r>
            <a:r>
              <a:rPr lang="nl-NL" sz="2000" dirty="0"/>
              <a:t>22 juni </a:t>
            </a:r>
            <a:r>
              <a:rPr lang="nl-NL" sz="2000" dirty="0" smtClean="0"/>
              <a:t>2015 </a:t>
            </a:r>
            <a:br>
              <a:rPr lang="nl-NL" sz="2000" dirty="0" smtClean="0"/>
            </a:br>
            <a:r>
              <a:rPr lang="nl-NL" sz="2000" dirty="0" smtClean="0"/>
              <a:t>Bernarduscentrum Antwerpen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3. Welke nood aan capaciteit?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219200"/>
            <a:ext cx="8579296" cy="4874096"/>
          </a:xfrm>
        </p:spPr>
        <p:txBody>
          <a:bodyPr/>
          <a:lstStyle/>
          <a:p>
            <a:r>
              <a:rPr lang="nl-BE" sz="2400" dirty="0" smtClean="0"/>
              <a:t>Gebaseerd </a:t>
            </a:r>
            <a:r>
              <a:rPr lang="nl-BE" sz="2400" dirty="0"/>
              <a:t>op gegevens 2014 </a:t>
            </a:r>
            <a:r>
              <a:rPr lang="nl-BE" sz="2400" dirty="0" smtClean="0"/>
              <a:t>(cijfers Minister Ben </a:t>
            </a:r>
            <a:r>
              <a:rPr lang="nl-BE" sz="2400" dirty="0" err="1" smtClean="0"/>
              <a:t>Weyts</a:t>
            </a:r>
            <a:r>
              <a:rPr lang="nl-BE" sz="2400" dirty="0" smtClean="0"/>
              <a:t> </a:t>
            </a:r>
            <a:r>
              <a:rPr lang="nl-BE" sz="2400" dirty="0"/>
              <a:t>+ eigen rondvraag)</a:t>
            </a:r>
          </a:p>
          <a:p>
            <a:r>
              <a:rPr lang="nl-BE" sz="2400" dirty="0"/>
              <a:t>Cijfers geven een benadering: geen exacte </a:t>
            </a:r>
            <a:r>
              <a:rPr lang="nl-BE" sz="2400" dirty="0" smtClean="0"/>
              <a:t>cijfers</a:t>
            </a:r>
            <a:endParaRPr lang="nl-BE" sz="2400" dirty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dirty="0" smtClean="0"/>
              <a:t>Opmerking: circa 4 450 schapen werden op grondgebied stad Antwerpen geslacht</a:t>
            </a:r>
          </a:p>
          <a:p>
            <a:pPr marL="0" indent="0">
              <a:buNone/>
            </a:pPr>
            <a:r>
              <a:rPr lang="nl-BE" dirty="0"/>
              <a:t> </a:t>
            </a:r>
            <a:r>
              <a:rPr lang="nl-BE" dirty="0" smtClean="0"/>
              <a:t>	- 3 050 in erkend slachthuis</a:t>
            </a:r>
          </a:p>
          <a:p>
            <a:pPr marL="0" indent="0">
              <a:buNone/>
            </a:pPr>
            <a:r>
              <a:rPr lang="nl-BE" dirty="0"/>
              <a:t>	</a:t>
            </a:r>
            <a:r>
              <a:rPr lang="nl-BE" dirty="0" smtClean="0"/>
              <a:t>- 1 400 op tijdelijke slachtvloer</a:t>
            </a:r>
          </a:p>
          <a:p>
            <a:pPr marL="0" indent="0">
              <a:buNone/>
            </a:pPr>
            <a:endParaRPr lang="nl-BE" dirty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4054959"/>
              </p:ext>
            </p:extLst>
          </p:nvPr>
        </p:nvGraphicFramePr>
        <p:xfrm>
          <a:off x="611560" y="2636912"/>
          <a:ext cx="7416825" cy="2016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264"/>
                <a:gridCol w="2568286"/>
                <a:gridCol w="2472275"/>
              </a:tblGrid>
              <a:tr h="154816">
                <a:tc>
                  <a:txBody>
                    <a:bodyPr/>
                    <a:lstStyle/>
                    <a:p>
                      <a:r>
                        <a:rPr lang="nl-BE" dirty="0" smtClean="0"/>
                        <a:t>Aantal geslacht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Dier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Opmerking </a:t>
                      </a:r>
                      <a:endParaRPr lang="nl-B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nl-BE" dirty="0" smtClean="0"/>
                        <a:t>9</a:t>
                      </a:r>
                      <a:r>
                        <a:rPr lang="nl-BE" baseline="0" dirty="0" smtClean="0"/>
                        <a:t> 250 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Schapen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Provincie Antwerpen</a:t>
                      </a:r>
                      <a:endParaRPr lang="nl-B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nl-BE" dirty="0" smtClean="0"/>
                        <a:t>350 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Kalveren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Alle in Geel</a:t>
                      </a:r>
                      <a:endParaRPr lang="nl-B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nl-BE" dirty="0" smtClean="0"/>
                        <a:t>950 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Runderen 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Alle</a:t>
                      </a:r>
                      <a:r>
                        <a:rPr lang="nl-BE" baseline="0" dirty="0" smtClean="0"/>
                        <a:t> in </a:t>
                      </a:r>
                      <a:r>
                        <a:rPr lang="nl-BE" dirty="0" smtClean="0"/>
                        <a:t>Heist O/D</a:t>
                      </a:r>
                      <a:r>
                        <a:rPr lang="nl-BE" baseline="0" dirty="0" smtClean="0"/>
                        <a:t> </a:t>
                      </a:r>
                      <a:r>
                        <a:rPr lang="nl-BE" dirty="0" smtClean="0"/>
                        <a:t>Berg en Mechelen</a:t>
                      </a:r>
                      <a:endParaRPr lang="nl-BE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802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3200" dirty="0"/>
              <a:t>Overzicht slachthuizen </a:t>
            </a:r>
            <a:r>
              <a:rPr lang="nl-BE" sz="3200" dirty="0" smtClean="0"/>
              <a:t>provincie </a:t>
            </a:r>
            <a:r>
              <a:rPr lang="nl-BE" sz="3200" dirty="0"/>
              <a:t>Antwerpen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BE" sz="2400" dirty="0"/>
          </a:p>
          <a:p>
            <a:pPr marL="0" indent="0">
              <a:buNone/>
            </a:pPr>
            <a:endParaRPr lang="nl-BE" dirty="0"/>
          </a:p>
        </p:txBody>
      </p:sp>
      <p:graphicFrame>
        <p:nvGraphicFramePr>
          <p:cNvPr id="7" name="Tabe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3018639"/>
              </p:ext>
            </p:extLst>
          </p:nvPr>
        </p:nvGraphicFramePr>
        <p:xfrm>
          <a:off x="611560" y="1412776"/>
          <a:ext cx="7848871" cy="44646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8891"/>
                <a:gridCol w="4298666"/>
                <a:gridCol w="3211314"/>
              </a:tblGrid>
              <a:tr h="3783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BE"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locatie / naam</a:t>
                      </a:r>
                      <a:endParaRPr lang="nl-BE"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18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Vee</a:t>
                      </a:r>
                      <a:endParaRPr lang="nl-BE"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/>
                </a:tc>
              </a:tr>
              <a:tr h="5765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 dirty="0">
                          <a:effectLst/>
                        </a:rPr>
                        <a:t>1</a:t>
                      </a:r>
                      <a:endParaRPr lang="nl-BE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slachthuis Geel</a:t>
                      </a:r>
                      <a:endParaRPr lang="nl-BE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runderen, </a:t>
                      </a:r>
                      <a:r>
                        <a:rPr lang="nl-N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paarden</a:t>
                      </a:r>
                      <a:r>
                        <a:rPr lang="nl-NL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nl-N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varkens, </a:t>
                      </a:r>
                      <a:r>
                        <a:rPr lang="nl-NL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schapen?</a:t>
                      </a:r>
                      <a:endParaRPr lang="nl-BE" sz="18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/>
                </a:tc>
              </a:tr>
              <a:tr h="7541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 dirty="0">
                          <a:effectLst/>
                        </a:rPr>
                        <a:t>2</a:t>
                      </a:r>
                      <a:endParaRPr lang="nl-BE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slachthuis Mechelen (EEG)</a:t>
                      </a:r>
                      <a:endParaRPr lang="nl-BE"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runderen, varkens, paarden, kalveren</a:t>
                      </a:r>
                      <a:endParaRPr lang="nl-BE"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/>
                </a:tc>
              </a:tr>
              <a:tr h="4006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 dirty="0">
                          <a:effectLst/>
                        </a:rPr>
                        <a:t>3</a:t>
                      </a:r>
                      <a:endParaRPr lang="nl-BE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slachthuis Olen</a:t>
                      </a:r>
                      <a:endParaRPr lang="nl-BE"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kalveren</a:t>
                      </a:r>
                      <a:endParaRPr lang="nl-BE"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/>
                </a:tc>
              </a:tr>
              <a:tr h="4006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 dirty="0">
                          <a:effectLst/>
                        </a:rPr>
                        <a:t>4</a:t>
                      </a:r>
                      <a:endParaRPr lang="nl-BE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slachthuis Hoogstraten (Swaegers)</a:t>
                      </a:r>
                      <a:endParaRPr lang="nl-BE"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runderen</a:t>
                      </a:r>
                      <a:endParaRPr lang="nl-BE"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/>
                </a:tc>
              </a:tr>
              <a:tr h="4006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 dirty="0">
                          <a:effectLst/>
                        </a:rPr>
                        <a:t>5</a:t>
                      </a:r>
                      <a:endParaRPr lang="nl-BE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slachthuis Heist-op-den-Berg</a:t>
                      </a:r>
                      <a:endParaRPr lang="nl-BE"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varkens, runderen</a:t>
                      </a:r>
                      <a:endParaRPr lang="nl-BE"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/>
                </a:tc>
              </a:tr>
              <a:tr h="4006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6</a:t>
                      </a:r>
                      <a:endParaRPr lang="nl-BE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 kern="120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slachthuis Antwerpen (Salembier)</a:t>
                      </a:r>
                      <a:endParaRPr lang="nl-BE" sz="1800" kern="120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schapen, geiten</a:t>
                      </a:r>
                      <a:endParaRPr lang="nl-BE" sz="18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/>
                </a:tc>
              </a:tr>
              <a:tr h="5765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7</a:t>
                      </a:r>
                      <a:endParaRPr lang="nl-BE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slachthuis Westerlo (De Lokery - Suscampignier)</a:t>
                      </a:r>
                      <a:endParaRPr lang="nl-BE"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varkens</a:t>
                      </a:r>
                      <a:endParaRPr lang="nl-BE"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/>
                </a:tc>
              </a:tr>
              <a:tr h="5765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 dirty="0">
                          <a:effectLst/>
                        </a:rPr>
                        <a:t>8</a:t>
                      </a:r>
                      <a:endParaRPr lang="nl-BE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slachthuis Kalmthout (</a:t>
                      </a:r>
                      <a:r>
                        <a:rPr lang="nl-NL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Noordvlees</a:t>
                      </a:r>
                      <a:r>
                        <a:rPr lang="nl-NL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Van Gool)</a:t>
                      </a:r>
                      <a:endParaRPr lang="nl-BE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varkens</a:t>
                      </a:r>
                      <a:endParaRPr lang="nl-BE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98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686800" cy="579437"/>
          </a:xfrm>
        </p:spPr>
        <p:txBody>
          <a:bodyPr/>
          <a:lstStyle/>
          <a:p>
            <a:r>
              <a:rPr lang="nl-BE" dirty="0" smtClean="0"/>
              <a:t>4. Nood versus beschikbare capaciteit?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980728"/>
            <a:ext cx="8435280" cy="5040560"/>
          </a:xfrm>
        </p:spPr>
        <p:txBody>
          <a:bodyPr/>
          <a:lstStyle/>
          <a:p>
            <a:pPr marL="0" indent="0">
              <a:lnSpc>
                <a:spcPts val="3500"/>
              </a:lnSpc>
              <a:buNone/>
            </a:pPr>
            <a:r>
              <a:rPr lang="nl-BE" sz="2400" b="1" dirty="0" smtClean="0"/>
              <a:t>Bestaand:</a:t>
            </a:r>
          </a:p>
          <a:p>
            <a:pPr>
              <a:lnSpc>
                <a:spcPts val="3500"/>
              </a:lnSpc>
            </a:pPr>
            <a:r>
              <a:rPr lang="nl-BE" sz="2400" dirty="0" smtClean="0"/>
              <a:t>Op </a:t>
            </a:r>
            <a:r>
              <a:rPr lang="nl-BE" sz="2400" dirty="0"/>
              <a:t>dit ogenblik: één erkend </a:t>
            </a:r>
            <a:r>
              <a:rPr lang="nl-BE" sz="2400" dirty="0" smtClean="0"/>
              <a:t>schapenslachthuis in provincie Antwerpen (</a:t>
            </a:r>
            <a:r>
              <a:rPr lang="nl-BE" sz="2400" dirty="0"/>
              <a:t>Salembier</a:t>
            </a:r>
            <a:r>
              <a:rPr lang="nl-BE" sz="2400" dirty="0" smtClean="0"/>
              <a:t>)</a:t>
            </a:r>
          </a:p>
          <a:p>
            <a:pPr>
              <a:lnSpc>
                <a:spcPts val="3500"/>
              </a:lnSpc>
            </a:pPr>
            <a:r>
              <a:rPr lang="nl-BE" sz="2400" dirty="0" smtClean="0"/>
              <a:t>Capaciteit </a:t>
            </a:r>
            <a:r>
              <a:rPr lang="nl-BE" sz="2400" dirty="0"/>
              <a:t>Salembier(2014) 		    3 040 schapen </a:t>
            </a:r>
          </a:p>
          <a:p>
            <a:pPr marL="0" indent="0">
              <a:lnSpc>
                <a:spcPts val="3500"/>
              </a:lnSpc>
              <a:buNone/>
            </a:pPr>
            <a:r>
              <a:rPr lang="nl-BE" sz="2400" b="1" dirty="0"/>
              <a:t>G</a:t>
            </a:r>
            <a:r>
              <a:rPr lang="nl-BE" sz="2400" b="1" dirty="0" smtClean="0"/>
              <a:t>eplande initiatieven:</a:t>
            </a:r>
          </a:p>
          <a:p>
            <a:pPr algn="r">
              <a:lnSpc>
                <a:spcPts val="3500"/>
              </a:lnSpc>
            </a:pPr>
            <a:r>
              <a:rPr lang="nl-BE" sz="2400" i="1" dirty="0" smtClean="0"/>
              <a:t>Initiatief slachthuissite Antwerpen     4 000 schapen</a:t>
            </a:r>
          </a:p>
          <a:p>
            <a:pPr marL="0" indent="0" algn="r">
              <a:lnSpc>
                <a:spcPts val="3500"/>
              </a:lnSpc>
              <a:buNone/>
            </a:pPr>
            <a:r>
              <a:rPr lang="nl-BE" sz="2400" b="1" dirty="0" smtClean="0"/>
              <a:t>Geschatte nood:  	              </a:t>
            </a:r>
            <a:r>
              <a:rPr lang="nl-BE" sz="2400" dirty="0" smtClean="0"/>
              <a:t>circa 9 250 schapen</a:t>
            </a:r>
          </a:p>
          <a:p>
            <a:pPr marL="0" indent="0" algn="r">
              <a:lnSpc>
                <a:spcPts val="3500"/>
              </a:lnSpc>
              <a:buNone/>
            </a:pPr>
            <a:r>
              <a:rPr lang="nl-BE" sz="2400" dirty="0" smtClean="0"/>
              <a:t>					</a:t>
            </a:r>
            <a:r>
              <a:rPr lang="nl-BE" sz="2400" b="1" dirty="0" smtClean="0">
                <a:solidFill>
                  <a:srgbClr val="FF0000"/>
                </a:solidFill>
              </a:rPr>
              <a:t>tekort 2 210 schapen</a:t>
            </a:r>
          </a:p>
          <a:p>
            <a:pPr marL="0" indent="0">
              <a:lnSpc>
                <a:spcPts val="3500"/>
              </a:lnSpc>
              <a:buNone/>
            </a:pPr>
            <a:r>
              <a:rPr lang="nl-BE" sz="2400" dirty="0" smtClean="0"/>
              <a:t>&gt; Op welke manier de </a:t>
            </a:r>
            <a:r>
              <a:rPr lang="nl-BE" sz="2400" b="1" dirty="0" smtClean="0"/>
              <a:t>capaciteit om schapen te slachten verhogen</a:t>
            </a:r>
            <a:r>
              <a:rPr lang="nl-BE" sz="2400" dirty="0" smtClean="0"/>
              <a:t>?</a:t>
            </a:r>
          </a:p>
          <a:p>
            <a:endParaRPr lang="nl-BE" sz="2400" dirty="0"/>
          </a:p>
        </p:txBody>
      </p:sp>
    </p:spTree>
    <p:extLst>
      <p:ext uri="{BB962C8B-B14F-4D97-AF65-F5344CB8AC3E}">
        <p14:creationId xmlns:p14="http://schemas.microsoft.com/office/powerpoint/2010/main" val="13759087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Initiatieven om capaciteit te verhogen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3568" y="1556792"/>
            <a:ext cx="8229600" cy="44958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nl-BE" sz="2400" dirty="0" smtClean="0"/>
              <a:t>Initiatief slachthuissite Antwerpen</a:t>
            </a:r>
            <a:r>
              <a:rPr lang="nl-BE" sz="2400" dirty="0"/>
              <a:t>?</a:t>
            </a:r>
          </a:p>
          <a:p>
            <a:pPr>
              <a:lnSpc>
                <a:spcPct val="150000"/>
              </a:lnSpc>
            </a:pPr>
            <a:r>
              <a:rPr lang="nl-BE" sz="2400" dirty="0"/>
              <a:t>Verhoging van de </a:t>
            </a:r>
            <a:r>
              <a:rPr lang="nl-BE" sz="2400" dirty="0" smtClean="0"/>
              <a:t>capaciteit </a:t>
            </a:r>
            <a:r>
              <a:rPr lang="nl-BE" sz="2400" dirty="0"/>
              <a:t>bij slachthuis Salembier? </a:t>
            </a:r>
          </a:p>
          <a:p>
            <a:pPr>
              <a:lnSpc>
                <a:spcPct val="150000"/>
              </a:lnSpc>
            </a:pPr>
            <a:r>
              <a:rPr lang="nl-BE" sz="2400" dirty="0" smtClean="0"/>
              <a:t>Andere?</a:t>
            </a:r>
            <a:endParaRPr lang="nl-BE" sz="2400" dirty="0"/>
          </a:p>
        </p:txBody>
      </p:sp>
    </p:spTree>
    <p:extLst>
      <p:ext uri="{BB962C8B-B14F-4D97-AF65-F5344CB8AC3E}">
        <p14:creationId xmlns:p14="http://schemas.microsoft.com/office/powerpoint/2010/main" val="11771147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579437"/>
          </a:xfrm>
        </p:spPr>
        <p:txBody>
          <a:bodyPr/>
          <a:lstStyle/>
          <a:p>
            <a:r>
              <a:rPr lang="nl-BE" dirty="0" smtClean="0"/>
              <a:t>Aspect Voedselveiligheid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 smtClean="0"/>
          </a:p>
          <a:p>
            <a:endParaRPr lang="nl-BE" dirty="0"/>
          </a:p>
          <a:p>
            <a:pPr marL="0" indent="0">
              <a:buNone/>
            </a:pPr>
            <a:endParaRPr lang="nl-BE" sz="2000" dirty="0" smtClean="0"/>
          </a:p>
          <a:p>
            <a:pPr marL="0" indent="0">
              <a:buNone/>
            </a:pPr>
            <a:endParaRPr lang="nl-BE" sz="2000" dirty="0"/>
          </a:p>
          <a:p>
            <a:r>
              <a:rPr lang="en-US" sz="2400" dirty="0" err="1"/>
              <a:t>Toelichting</a:t>
            </a:r>
            <a:r>
              <a:rPr lang="en-US" sz="2400" dirty="0"/>
              <a:t> door </a:t>
            </a:r>
            <a:r>
              <a:rPr lang="en-US" sz="2400" dirty="0" err="1"/>
              <a:t>dhr</a:t>
            </a:r>
            <a:r>
              <a:rPr lang="en-US" sz="2400" dirty="0"/>
              <a:t>. </a:t>
            </a:r>
            <a:r>
              <a:rPr lang="nl-BE" sz="2400" dirty="0" smtClean="0"/>
              <a:t>Jos </a:t>
            </a:r>
            <a:r>
              <a:rPr lang="nl-BE" sz="2400" dirty="0" err="1" smtClean="0"/>
              <a:t>Dusoleil</a:t>
            </a:r>
            <a:endParaRPr lang="nl-BE" sz="2400" dirty="0"/>
          </a:p>
          <a:p>
            <a:endParaRPr lang="nl-BE" sz="2000" dirty="0"/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nl-BE" dirty="0"/>
              <a:t>Federaal Agentschap </a:t>
            </a:r>
            <a:br>
              <a:rPr lang="nl-BE" dirty="0"/>
            </a:br>
            <a:r>
              <a:rPr lang="nl-BE" dirty="0" smtClean="0"/>
              <a:t>	voor </a:t>
            </a:r>
            <a:r>
              <a:rPr lang="nl-BE" dirty="0"/>
              <a:t>de Veiligheid </a:t>
            </a:r>
            <a:br>
              <a:rPr lang="nl-BE" dirty="0"/>
            </a:br>
            <a:r>
              <a:rPr lang="nl-BE" dirty="0" smtClean="0"/>
              <a:t>	van </a:t>
            </a:r>
            <a:r>
              <a:rPr lang="nl-BE" dirty="0"/>
              <a:t>de Voedselketen</a:t>
            </a:r>
          </a:p>
          <a:p>
            <a:pPr marL="0" indent="0">
              <a:buNone/>
            </a:pPr>
            <a:endParaRPr lang="en-US" dirty="0"/>
          </a:p>
          <a:p>
            <a:endParaRPr lang="nl-BE" dirty="0" smtClean="0"/>
          </a:p>
          <a:p>
            <a:pPr marL="0" indent="0">
              <a:buNone/>
            </a:pPr>
            <a:r>
              <a:rPr lang="nl-BE" dirty="0"/>
              <a:t/>
            </a:r>
            <a:br>
              <a:rPr lang="nl-BE" dirty="0"/>
            </a:br>
            <a:endParaRPr lang="nl-BE" dirty="0" smtClean="0"/>
          </a:p>
          <a:p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3185768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667000"/>
            <a:ext cx="8229600" cy="1905000"/>
          </a:xfrm>
        </p:spPr>
        <p:txBody>
          <a:bodyPr/>
          <a:lstStyle/>
          <a:p>
            <a:pPr algn="ctr" eaLnBrk="1" hangingPunct="1"/>
            <a:r>
              <a:rPr lang="nl-BE" dirty="0" smtClean="0"/>
              <a:t>Overleg Offerfeest 2015</a:t>
            </a:r>
            <a:br>
              <a:rPr lang="nl-BE" dirty="0" smtClean="0"/>
            </a:br>
            <a:r>
              <a:rPr lang="nl-BE" dirty="0" smtClean="0"/>
              <a:t>PCE Antwerpen</a:t>
            </a:r>
            <a:endParaRPr lang="nl-NL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4953000"/>
            <a:ext cx="7315200" cy="1143000"/>
          </a:xfrm>
        </p:spPr>
        <p:txBody>
          <a:bodyPr/>
          <a:lstStyle/>
          <a:p>
            <a:pPr eaLnBrk="1" hangingPunct="1"/>
            <a:r>
              <a:rPr lang="nl-BE" smtClean="0"/>
              <a:t>Dr. J. Dusoleil</a:t>
            </a:r>
          </a:p>
        </p:txBody>
      </p:sp>
      <p:pic>
        <p:nvPicPr>
          <p:cNvPr id="2052" name="Picture 9" descr="FAVV Midden RGB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" y="5334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Text Box 10"/>
          <p:cNvSpPr txBox="1">
            <a:spLocks noChangeArrowheads="1"/>
          </p:cNvSpPr>
          <p:nvPr/>
        </p:nvSpPr>
        <p:spPr bwMode="auto">
          <a:xfrm>
            <a:off x="1143000" y="1828800"/>
            <a:ext cx="39624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BE" sz="1400">
                <a:solidFill>
                  <a:srgbClr val="002B82"/>
                </a:solidFill>
                <a:latin typeface="Arial" charset="0"/>
              </a:rPr>
              <a:t>Federaal Agentschap </a:t>
            </a:r>
            <a:br>
              <a:rPr lang="nl-BE" sz="1400">
                <a:solidFill>
                  <a:srgbClr val="002B82"/>
                </a:solidFill>
                <a:latin typeface="Arial" charset="0"/>
              </a:rPr>
            </a:br>
            <a:r>
              <a:rPr lang="nl-BE" sz="1400">
                <a:solidFill>
                  <a:srgbClr val="002B82"/>
                </a:solidFill>
                <a:latin typeface="Arial" charset="0"/>
              </a:rPr>
              <a:t>voor de Veiligheid </a:t>
            </a:r>
            <a:br>
              <a:rPr lang="nl-BE" sz="1400">
                <a:solidFill>
                  <a:srgbClr val="002B82"/>
                </a:solidFill>
                <a:latin typeface="Arial" charset="0"/>
              </a:rPr>
            </a:br>
            <a:r>
              <a:rPr lang="nl-BE" sz="1400">
                <a:solidFill>
                  <a:srgbClr val="002B82"/>
                </a:solidFill>
                <a:latin typeface="Arial" charset="0"/>
              </a:rPr>
              <a:t>van de Voedselketen</a:t>
            </a:r>
            <a:endParaRPr lang="nl-NL" sz="1400">
              <a:solidFill>
                <a:srgbClr val="002B8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88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Slachten runderen/schapen/geiten</a:t>
            </a:r>
          </a:p>
        </p:txBody>
      </p:sp>
      <p:sp>
        <p:nvSpPr>
          <p:cNvPr id="3075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Verdoofd “ritueel” slachten</a:t>
            </a:r>
          </a:p>
          <a:p>
            <a:r>
              <a:rPr lang="nl-BE" dirty="0" smtClean="0"/>
              <a:t>Onverdoofd “ritueel” slachten</a:t>
            </a:r>
          </a:p>
          <a:p>
            <a:endParaRPr lang="nl-BE" dirty="0" smtClean="0"/>
          </a:p>
          <a:p>
            <a:r>
              <a:rPr lang="nl-BE" dirty="0" smtClean="0"/>
              <a:t>Wat betreft slachtaangifte spreek ik in deze PPT enkel over slachtingen voor particulier gebruik!!!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5A4875-BD09-42B7-AF03-3DA513BBE672}" type="datetime1">
              <a:rPr lang="nl-BE" smtClean="0"/>
              <a:pPr>
                <a:defRPr/>
              </a:pPr>
              <a:t>24/06/2015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091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u="sng" dirty="0" smtClean="0"/>
              <a:t>Verdoofd</a:t>
            </a:r>
            <a:r>
              <a:rPr lang="nl-BE" dirty="0" smtClean="0"/>
              <a:t> ritueel slachten </a:t>
            </a:r>
          </a:p>
        </p:txBody>
      </p:sp>
      <p:sp>
        <p:nvSpPr>
          <p:cNvPr id="4099" name="Tijdelijke aanduiding voor inhoud 2"/>
          <p:cNvSpPr>
            <a:spLocks noGrp="1"/>
          </p:cNvSpPr>
          <p:nvPr>
            <p:ph idx="1"/>
          </p:nvPr>
        </p:nvSpPr>
        <p:spPr>
          <a:xfrm>
            <a:off x="685800" y="1981200"/>
            <a:ext cx="8029575" cy="3948113"/>
          </a:xfrm>
        </p:spPr>
        <p:txBody>
          <a:bodyPr/>
          <a:lstStyle/>
          <a:p>
            <a:pPr>
              <a:buFontTx/>
              <a:buNone/>
            </a:pPr>
            <a:r>
              <a:rPr lang="nl-BE" dirty="0" smtClean="0"/>
              <a:t>Toegelaten:</a:t>
            </a:r>
          </a:p>
          <a:p>
            <a:pPr marL="514350" indent="-514350">
              <a:buFont typeface="+mj-lt"/>
              <a:buAutoNum type="arabicPeriod"/>
            </a:pPr>
            <a:r>
              <a:rPr lang="nl-BE" b="1" dirty="0" smtClean="0"/>
              <a:t>Tijdelijke offerplaatsen </a:t>
            </a:r>
            <a:r>
              <a:rPr lang="nl-BE" dirty="0" smtClean="0"/>
              <a:t>(FAVV niet bevoegd)</a:t>
            </a:r>
          </a:p>
          <a:p>
            <a:pPr lvl="1"/>
            <a:r>
              <a:rPr lang="nl-BE" dirty="0" smtClean="0"/>
              <a:t>Enkel van toepassing voor schapen en geiten.</a:t>
            </a:r>
          </a:p>
          <a:p>
            <a:pPr lvl="1"/>
            <a:r>
              <a:rPr lang="nl-BE" dirty="0" smtClean="0"/>
              <a:t>Geen runderen toegelaten!!!!!</a:t>
            </a:r>
          </a:p>
          <a:p>
            <a:pPr lvl="1"/>
            <a:r>
              <a:rPr lang="nl-BE" dirty="0" smtClean="0"/>
              <a:t>Slachtaangifte in principe in de gemeente* maar kan </a:t>
            </a:r>
            <a:r>
              <a:rPr lang="nl-BE" dirty="0" err="1" smtClean="0"/>
              <a:t>evt</a:t>
            </a:r>
            <a:r>
              <a:rPr lang="nl-BE" dirty="0" smtClean="0"/>
              <a:t> ter plaatse  </a:t>
            </a:r>
            <a:r>
              <a:rPr lang="nl-BE" sz="1800" dirty="0" smtClean="0"/>
              <a:t>(*woonplaats van de eigenaar)</a:t>
            </a:r>
          </a:p>
          <a:p>
            <a:pPr lvl="1"/>
            <a:r>
              <a:rPr lang="nl-BE" dirty="0" smtClean="0"/>
              <a:t>Leeftijd schaap / geit </a:t>
            </a:r>
            <a:r>
              <a:rPr lang="nl-BE" dirty="0" err="1" smtClean="0"/>
              <a:t>ihkv</a:t>
            </a:r>
            <a:r>
              <a:rPr lang="nl-BE" dirty="0" smtClean="0"/>
              <a:t> OSE speelt geen rol, vermits </a:t>
            </a:r>
            <a:r>
              <a:rPr lang="nl-BE" dirty="0" err="1" smtClean="0"/>
              <a:t>ophaling</a:t>
            </a:r>
            <a:r>
              <a:rPr lang="nl-BE" dirty="0" smtClean="0"/>
              <a:t> risicomateriaal</a:t>
            </a:r>
          </a:p>
          <a:p>
            <a:pPr>
              <a:buFontTx/>
              <a:buNone/>
            </a:pPr>
            <a:endParaRPr lang="nl-BE" dirty="0" smtClean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1838EB-66C9-4C0D-88AD-B7383E1AB922}" type="datetime1">
              <a:rPr lang="nl-BE" smtClean="0"/>
              <a:pPr>
                <a:defRPr/>
              </a:pPr>
              <a:t>24/06/2015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034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u="sng" dirty="0" smtClean="0"/>
              <a:t>Verdoofd</a:t>
            </a:r>
            <a:r>
              <a:rPr lang="nl-BE" dirty="0" smtClean="0"/>
              <a:t> slachten </a:t>
            </a:r>
          </a:p>
        </p:txBody>
      </p:sp>
      <p:sp>
        <p:nvSpPr>
          <p:cNvPr id="4099" name="Tijdelijke aanduiding voor inhoud 2"/>
          <p:cNvSpPr>
            <a:spLocks noGrp="1"/>
          </p:cNvSpPr>
          <p:nvPr>
            <p:ph idx="1"/>
          </p:nvPr>
        </p:nvSpPr>
        <p:spPr>
          <a:xfrm>
            <a:off x="685800" y="1981200"/>
            <a:ext cx="8029575" cy="3948113"/>
          </a:xfrm>
        </p:spPr>
        <p:txBody>
          <a:bodyPr/>
          <a:lstStyle/>
          <a:p>
            <a:pPr>
              <a:buFontTx/>
              <a:buNone/>
            </a:pPr>
            <a:r>
              <a:rPr lang="nl-BE" dirty="0" smtClean="0"/>
              <a:t>Toegelaten:</a:t>
            </a:r>
          </a:p>
          <a:p>
            <a:pPr>
              <a:buNone/>
            </a:pPr>
            <a:r>
              <a:rPr lang="nl-BE" b="1" dirty="0" smtClean="0"/>
              <a:t>2.  Thuis bij particulier </a:t>
            </a:r>
            <a:r>
              <a:rPr lang="nl-BE" dirty="0" smtClean="0"/>
              <a:t>(FAVV niet bevoegd)</a:t>
            </a:r>
          </a:p>
          <a:p>
            <a:pPr lvl="1"/>
            <a:r>
              <a:rPr lang="nl-BE" dirty="0" smtClean="0"/>
              <a:t>Enkel van toepassing voor schapen en geiten</a:t>
            </a:r>
          </a:p>
          <a:p>
            <a:pPr lvl="1"/>
            <a:r>
              <a:rPr lang="nl-BE" dirty="0" smtClean="0"/>
              <a:t>Slachtaangifte voorafgaand bij gemeente (woonplaats)</a:t>
            </a:r>
          </a:p>
          <a:p>
            <a:pPr lvl="1"/>
            <a:r>
              <a:rPr lang="nl-BE" dirty="0" smtClean="0"/>
              <a:t>Leeftijd schaap / geit : maximaal 12 maand, want risicomateriaal OSE</a:t>
            </a:r>
          </a:p>
          <a:p>
            <a:pPr lvl="1"/>
            <a:r>
              <a:rPr lang="nl-BE" dirty="0" smtClean="0"/>
              <a:t>Opgelet met </a:t>
            </a:r>
            <a:r>
              <a:rPr lang="nl-BE" dirty="0" err="1" smtClean="0"/>
              <a:t>slachtafvallen</a:t>
            </a:r>
            <a:r>
              <a:rPr lang="nl-BE" dirty="0" smtClean="0"/>
              <a:t> (bloed/huid/…)</a:t>
            </a:r>
          </a:p>
          <a:p>
            <a:pPr>
              <a:buFontTx/>
              <a:buNone/>
            </a:pPr>
            <a:endParaRPr lang="nl-BE" dirty="0" smtClean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293392-F986-4D7B-9F5B-86532F5CBA48}" type="datetime1">
              <a:rPr lang="nl-BE" smtClean="0"/>
              <a:pPr>
                <a:defRPr/>
              </a:pPr>
              <a:t>24/06/2015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103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Verdoofd ritueel slachten </a:t>
            </a:r>
          </a:p>
        </p:txBody>
      </p:sp>
      <p:sp>
        <p:nvSpPr>
          <p:cNvPr id="4099" name="Tijdelijke aanduiding voor inhoud 2"/>
          <p:cNvSpPr>
            <a:spLocks noGrp="1"/>
          </p:cNvSpPr>
          <p:nvPr>
            <p:ph idx="1"/>
          </p:nvPr>
        </p:nvSpPr>
        <p:spPr>
          <a:xfrm>
            <a:off x="685800" y="1981200"/>
            <a:ext cx="8029575" cy="3948113"/>
          </a:xfrm>
        </p:spPr>
        <p:txBody>
          <a:bodyPr/>
          <a:lstStyle/>
          <a:p>
            <a:pPr>
              <a:buFontTx/>
              <a:buNone/>
            </a:pPr>
            <a:r>
              <a:rPr lang="nl-BE" dirty="0" smtClean="0"/>
              <a:t>Toegelaten:</a:t>
            </a:r>
          </a:p>
          <a:p>
            <a:pPr>
              <a:buNone/>
            </a:pPr>
            <a:r>
              <a:rPr lang="nl-BE" b="1" dirty="0" smtClean="0"/>
              <a:t>3.  Erkend slachthuis </a:t>
            </a:r>
            <a:r>
              <a:rPr lang="nl-BE" dirty="0" smtClean="0"/>
              <a:t>(opgelet erkenning per          diersoort!) (FAVV bevoegd)</a:t>
            </a:r>
          </a:p>
          <a:p>
            <a:pPr lvl="1"/>
            <a:r>
              <a:rPr lang="nl-BE" dirty="0" smtClean="0"/>
              <a:t>Van toepassing voor schapen / geiten /runderen</a:t>
            </a:r>
          </a:p>
          <a:p>
            <a:pPr lvl="1"/>
            <a:r>
              <a:rPr lang="nl-BE" dirty="0" smtClean="0"/>
              <a:t>Slachtaangifte voorafgaand bij gemeente (woonplaats)</a:t>
            </a:r>
          </a:p>
          <a:p>
            <a:pPr lvl="1"/>
            <a:r>
              <a:rPr lang="nl-BE" dirty="0" smtClean="0"/>
              <a:t>Leeftijd schaap / geit / rund speelt geen rol, want risicomateriaal OSE / BSE naar erkend ophaler</a:t>
            </a:r>
          </a:p>
          <a:p>
            <a:pPr lvl="1"/>
            <a:r>
              <a:rPr lang="nl-BE" dirty="0" smtClean="0"/>
              <a:t>Keuring door DMO (dierenarts met opdracht)</a:t>
            </a:r>
          </a:p>
          <a:p>
            <a:endParaRPr lang="nl-BE" dirty="0" smtClean="0"/>
          </a:p>
          <a:p>
            <a:pPr>
              <a:buFontTx/>
              <a:buNone/>
            </a:pPr>
            <a:endParaRPr lang="nl-BE" dirty="0" smtClean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2713CC-C43C-48BC-AE82-4FDA19AE8373}" type="datetime1">
              <a:rPr lang="nl-BE" smtClean="0"/>
              <a:pPr>
                <a:defRPr/>
              </a:pPr>
              <a:t>24/06/2015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535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811560"/>
          </a:xfrm>
        </p:spPr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sz="2400" dirty="0" smtClean="0"/>
          </a:p>
          <a:p>
            <a:pPr marL="0" indent="0">
              <a:buNone/>
            </a:pPr>
            <a:endParaRPr lang="nl-BE" sz="2400" dirty="0" smtClean="0"/>
          </a:p>
          <a:p>
            <a:r>
              <a:rPr lang="en-US" sz="2400" b="1" dirty="0" smtClean="0">
                <a:solidFill>
                  <a:schemeClr val="tx1"/>
                </a:solidFill>
              </a:rPr>
              <a:t>1. </a:t>
            </a:r>
            <a:r>
              <a:rPr lang="en-US" sz="2400" b="1" dirty="0" err="1">
                <a:solidFill>
                  <a:schemeClr val="tx1"/>
                </a:solidFill>
              </a:rPr>
              <a:t>T</a:t>
            </a:r>
            <a:r>
              <a:rPr lang="en-US" sz="2400" b="1" dirty="0" err="1" smtClean="0">
                <a:solidFill>
                  <a:schemeClr val="tx1"/>
                </a:solidFill>
              </a:rPr>
              <a:t>oelichting</a:t>
            </a:r>
            <a:r>
              <a:rPr lang="en-US" sz="2400" b="1" dirty="0" smtClean="0">
                <a:solidFill>
                  <a:schemeClr val="tx1"/>
                </a:solidFill>
              </a:rPr>
              <a:t> brief </a:t>
            </a:r>
            <a:r>
              <a:rPr lang="en-US" sz="2400" b="1" smtClean="0">
                <a:solidFill>
                  <a:schemeClr val="tx1"/>
                </a:solidFill>
              </a:rPr>
              <a:t>minister Ben Weyts</a:t>
            </a:r>
            <a:endParaRPr lang="en-US" sz="2400" b="1" dirty="0" smtClean="0">
              <a:solidFill>
                <a:schemeClr val="tx1"/>
              </a:solidFill>
            </a:endParaRPr>
          </a:p>
          <a:p>
            <a:r>
              <a:rPr lang="en-US" sz="2400" b="1" dirty="0" smtClean="0">
                <a:solidFill>
                  <a:schemeClr val="tx1"/>
                </a:solidFill>
              </a:rPr>
              <a:t>2. </a:t>
            </a:r>
            <a:r>
              <a:rPr lang="nl-BE" sz="2400" b="1" dirty="0">
                <a:solidFill>
                  <a:schemeClr val="tx1"/>
                </a:solidFill>
              </a:rPr>
              <a:t>Voorgestelde </a:t>
            </a:r>
            <a:r>
              <a:rPr lang="nl-BE" sz="2400" b="1" dirty="0" smtClean="0">
                <a:solidFill>
                  <a:schemeClr val="tx1"/>
                </a:solidFill>
              </a:rPr>
              <a:t>alternatieven</a:t>
            </a:r>
          </a:p>
          <a:p>
            <a:r>
              <a:rPr lang="nl-BE" sz="2400" b="1" dirty="0" smtClean="0">
                <a:solidFill>
                  <a:schemeClr val="tx1"/>
                </a:solidFill>
              </a:rPr>
              <a:t>3. Welke nood aan capaciteit?</a:t>
            </a:r>
          </a:p>
          <a:p>
            <a:r>
              <a:rPr lang="nl-BE" sz="2400" b="1" dirty="0" smtClean="0">
                <a:solidFill>
                  <a:schemeClr val="tx1"/>
                </a:solidFill>
              </a:rPr>
              <a:t>4. Nood vs. beschikbare capaciteit?</a:t>
            </a:r>
          </a:p>
          <a:p>
            <a:r>
              <a:rPr lang="nl-BE" sz="2400" b="1" dirty="0" smtClean="0">
                <a:solidFill>
                  <a:schemeClr val="tx1"/>
                </a:solidFill>
              </a:rPr>
              <a:t>5. Praktische organisatie / opvolging</a:t>
            </a:r>
            <a:endParaRPr lang="en-US" sz="2400" b="1" dirty="0" smtClean="0">
              <a:solidFill>
                <a:schemeClr val="tx1"/>
              </a:solidFill>
            </a:endParaRPr>
          </a:p>
          <a:p>
            <a:endParaRPr lang="en-US" sz="2000" dirty="0" smtClean="0"/>
          </a:p>
          <a:p>
            <a:pPr marL="0" indent="0">
              <a:buNone/>
            </a:pPr>
            <a:r>
              <a:rPr lang="en-US" sz="24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10516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u="sng" dirty="0" smtClean="0"/>
              <a:t>Onverdoofd</a:t>
            </a:r>
            <a:r>
              <a:rPr lang="nl-BE" dirty="0" smtClean="0"/>
              <a:t> ritueel slachten </a:t>
            </a:r>
          </a:p>
        </p:txBody>
      </p:sp>
      <p:sp>
        <p:nvSpPr>
          <p:cNvPr id="4099" name="Tijdelijke aanduiding voor inhoud 2"/>
          <p:cNvSpPr>
            <a:spLocks noGrp="1"/>
          </p:cNvSpPr>
          <p:nvPr>
            <p:ph idx="1"/>
          </p:nvPr>
        </p:nvSpPr>
        <p:spPr>
          <a:xfrm>
            <a:off x="685800" y="1981200"/>
            <a:ext cx="8029575" cy="3948113"/>
          </a:xfrm>
        </p:spPr>
        <p:txBody>
          <a:bodyPr/>
          <a:lstStyle/>
          <a:p>
            <a:pPr>
              <a:buFontTx/>
              <a:buNone/>
            </a:pPr>
            <a:r>
              <a:rPr lang="nl-BE" dirty="0" smtClean="0"/>
              <a:t>Enkel toegelaten:</a:t>
            </a:r>
          </a:p>
          <a:p>
            <a:r>
              <a:rPr lang="nl-BE" dirty="0" smtClean="0"/>
              <a:t>Erkend slachthuis (opgelet erkenning per diersoort!)</a:t>
            </a:r>
          </a:p>
          <a:p>
            <a:pPr lvl="1"/>
            <a:r>
              <a:rPr lang="nl-BE" dirty="0" smtClean="0"/>
              <a:t>Van toepassing voor schapen / geiten /runderen</a:t>
            </a:r>
          </a:p>
          <a:p>
            <a:pPr lvl="1"/>
            <a:r>
              <a:rPr lang="nl-BE" dirty="0" smtClean="0"/>
              <a:t>Slachtaangifte voorafgaand bij gemeente (woonplaats)</a:t>
            </a:r>
          </a:p>
          <a:p>
            <a:pPr lvl="1"/>
            <a:r>
              <a:rPr lang="nl-BE" dirty="0" smtClean="0"/>
              <a:t>Leeftijd schaap / geit / rund speelt geen rol, want risicomateriaal OSE / BSE naar erkend ophaler</a:t>
            </a:r>
          </a:p>
          <a:p>
            <a:pPr lvl="1"/>
            <a:r>
              <a:rPr lang="nl-BE" dirty="0" smtClean="0"/>
              <a:t>Keuring door DMO</a:t>
            </a:r>
          </a:p>
          <a:p>
            <a:endParaRPr lang="nl-BE" dirty="0" smtClean="0"/>
          </a:p>
          <a:p>
            <a:pPr>
              <a:buFontTx/>
              <a:buNone/>
            </a:pPr>
            <a:endParaRPr lang="nl-BE" dirty="0" smtClean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2E5890-9CB5-40F6-9011-37EEDB765E59}" type="datetime1">
              <a:rPr lang="nl-BE" smtClean="0"/>
              <a:pPr>
                <a:defRPr/>
              </a:pPr>
              <a:t>24/06/2015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219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Slachten in het slachthuis</a:t>
            </a:r>
          </a:p>
        </p:txBody>
      </p:sp>
      <p:sp>
        <p:nvSpPr>
          <p:cNvPr id="4099" name="Tijdelijke aanduiding voor inhoud 2"/>
          <p:cNvSpPr>
            <a:spLocks noGrp="1"/>
          </p:cNvSpPr>
          <p:nvPr>
            <p:ph idx="1"/>
          </p:nvPr>
        </p:nvSpPr>
        <p:spPr>
          <a:xfrm>
            <a:off x="685800" y="1981200"/>
            <a:ext cx="8029575" cy="3948113"/>
          </a:xfrm>
        </p:spPr>
        <p:txBody>
          <a:bodyPr/>
          <a:lstStyle/>
          <a:p>
            <a:pPr>
              <a:buFontTx/>
              <a:buNone/>
            </a:pPr>
            <a:r>
              <a:rPr lang="nl-BE" dirty="0" smtClean="0"/>
              <a:t>Slachthuizen hebben een erkenning per diersoort:</a:t>
            </a:r>
          </a:p>
          <a:p>
            <a:pPr lvl="1"/>
            <a:r>
              <a:rPr lang="nl-BE" dirty="0" smtClean="0"/>
              <a:t>In provincie Antwerpen zijn er 5 slachthuizen met een erkenning voor slachten runderen (</a:t>
            </a:r>
            <a:r>
              <a:rPr lang="nl-BE" dirty="0" err="1" smtClean="0"/>
              <a:t>incl</a:t>
            </a:r>
            <a:r>
              <a:rPr lang="nl-BE" dirty="0" smtClean="0"/>
              <a:t> kalveren)</a:t>
            </a:r>
          </a:p>
          <a:p>
            <a:pPr lvl="1"/>
            <a:r>
              <a:rPr lang="nl-BE" dirty="0" smtClean="0"/>
              <a:t>Er is slechts één slachthuis erkend voor het slachten van schapen en geiten</a:t>
            </a:r>
          </a:p>
          <a:p>
            <a:pPr lvl="1"/>
            <a:r>
              <a:rPr lang="nl-BE" dirty="0" smtClean="0"/>
              <a:t>Slachthuizen kunnen bijkomende erkenning aanvragen bij het FAVV</a:t>
            </a:r>
          </a:p>
          <a:p>
            <a:pPr>
              <a:buNone/>
            </a:pPr>
            <a:endParaRPr lang="nl-BE" dirty="0" smtClean="0"/>
          </a:p>
          <a:p>
            <a:endParaRPr lang="nl-BE" dirty="0" smtClean="0"/>
          </a:p>
          <a:p>
            <a:pPr>
              <a:buFontTx/>
              <a:buNone/>
            </a:pPr>
            <a:endParaRPr lang="nl-BE" dirty="0" smtClean="0"/>
          </a:p>
          <a:p>
            <a:pPr>
              <a:buFontTx/>
              <a:buNone/>
            </a:pPr>
            <a:endParaRPr lang="nl-BE" dirty="0" smtClean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37E713-8235-43F7-854E-213031AB03B8}" type="datetime1">
              <a:rPr lang="nl-BE" smtClean="0"/>
              <a:pPr>
                <a:defRPr/>
              </a:pPr>
              <a:t>24/06/2015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818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Aanvraag bijkomende erkenning SLH</a:t>
            </a:r>
          </a:p>
        </p:txBody>
      </p:sp>
      <p:sp>
        <p:nvSpPr>
          <p:cNvPr id="5123" name="Tijdelijke aanduiding voor inhoud 2"/>
          <p:cNvSpPr>
            <a:spLocks noGrp="1"/>
          </p:cNvSpPr>
          <p:nvPr>
            <p:ph idx="1"/>
          </p:nvPr>
        </p:nvSpPr>
        <p:spPr>
          <a:xfrm>
            <a:off x="685800" y="1981200"/>
            <a:ext cx="8029575" cy="3948113"/>
          </a:xfrm>
        </p:spPr>
        <p:txBody>
          <a:bodyPr/>
          <a:lstStyle/>
          <a:p>
            <a:pPr>
              <a:buFontTx/>
              <a:buNone/>
            </a:pPr>
            <a:r>
              <a:rPr lang="nl-BE" dirty="0" smtClean="0">
                <a:solidFill>
                  <a:schemeClr val="accent6">
                    <a:lumMod val="50000"/>
                  </a:schemeClr>
                </a:solidFill>
              </a:rPr>
              <a:t>Aan te vragen bij FAVV:</a:t>
            </a:r>
          </a:p>
          <a:p>
            <a:r>
              <a:rPr lang="nl-BE" dirty="0" smtClean="0">
                <a:solidFill>
                  <a:schemeClr val="accent6">
                    <a:lumMod val="50000"/>
                  </a:schemeClr>
                </a:solidFill>
              </a:rPr>
              <a:t>Insturen volledig dossier:</a:t>
            </a:r>
          </a:p>
          <a:p>
            <a:pPr lvl="1"/>
            <a:r>
              <a:rPr lang="nl-BE" dirty="0" err="1" smtClean="0">
                <a:solidFill>
                  <a:schemeClr val="accent6">
                    <a:lumMod val="50000"/>
                  </a:schemeClr>
                </a:solidFill>
              </a:rPr>
              <a:t>Erkenningsaanvraag</a:t>
            </a:r>
            <a:r>
              <a:rPr lang="nl-BE" dirty="0" smtClean="0">
                <a:solidFill>
                  <a:schemeClr val="accent6">
                    <a:lumMod val="50000"/>
                  </a:schemeClr>
                </a:solidFill>
              </a:rPr>
              <a:t> (Bijlage 4)</a:t>
            </a:r>
          </a:p>
          <a:p>
            <a:pPr lvl="1"/>
            <a:r>
              <a:rPr lang="nl-BE" dirty="0" smtClean="0">
                <a:solidFill>
                  <a:schemeClr val="accent6">
                    <a:lumMod val="50000"/>
                  </a:schemeClr>
                </a:solidFill>
              </a:rPr>
              <a:t>Plannen van de inrichting</a:t>
            </a:r>
          </a:p>
          <a:p>
            <a:pPr lvl="1"/>
            <a:r>
              <a:rPr lang="nl-BE" dirty="0" err="1" smtClean="0">
                <a:solidFill>
                  <a:schemeClr val="accent6">
                    <a:lumMod val="50000"/>
                  </a:schemeClr>
                </a:solidFill>
              </a:rPr>
              <a:t>Flow</a:t>
            </a:r>
            <a:r>
              <a:rPr lang="nl-BE" dirty="0" smtClean="0">
                <a:solidFill>
                  <a:schemeClr val="accent6">
                    <a:lumMod val="50000"/>
                  </a:schemeClr>
                </a:solidFill>
              </a:rPr>
              <a:t> binnen de inrichting</a:t>
            </a:r>
          </a:p>
          <a:p>
            <a:pPr lvl="1"/>
            <a:r>
              <a:rPr lang="nl-BE" dirty="0" smtClean="0">
                <a:solidFill>
                  <a:schemeClr val="accent6">
                    <a:lumMod val="50000"/>
                  </a:schemeClr>
                </a:solidFill>
              </a:rPr>
              <a:t>Vergunningen van gemeente en milieu (facultatief)</a:t>
            </a:r>
          </a:p>
          <a:p>
            <a:pPr lvl="1"/>
            <a:r>
              <a:rPr lang="nl-BE" sz="1800" dirty="0" smtClean="0">
                <a:solidFill>
                  <a:schemeClr val="accent6">
                    <a:lumMod val="50000"/>
                  </a:schemeClr>
                </a:solidFill>
                <a:hlinkClick r:id="rId3"/>
              </a:rPr>
              <a:t>http://www.afsca.be/erkenningen/erkenningsvoorwaarden/_documents/2015-01-13_Erk1.1.1.a_slachthuizen_NL.pdf</a:t>
            </a:r>
            <a:endParaRPr lang="nl-BE" sz="18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1"/>
            <a:r>
              <a:rPr lang="nl-BE" dirty="0" smtClean="0">
                <a:solidFill>
                  <a:schemeClr val="accent6">
                    <a:lumMod val="50000"/>
                  </a:schemeClr>
                </a:solidFill>
              </a:rPr>
              <a:t>Bij volledigheid dossier start ons administratief onderzoek</a:t>
            </a:r>
          </a:p>
          <a:p>
            <a:pPr>
              <a:buFontTx/>
              <a:buNone/>
            </a:pPr>
            <a:endParaRPr lang="nl-BE" dirty="0" smtClean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3761DD-8E76-438D-AD9D-731A46393F38}" type="datetime1">
              <a:rPr lang="nl-BE" smtClean="0"/>
              <a:pPr>
                <a:defRPr/>
              </a:pPr>
              <a:t>24/06/2015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3060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Aanvraag bijkomende erkenning SLH</a:t>
            </a:r>
          </a:p>
        </p:txBody>
      </p:sp>
      <p:sp>
        <p:nvSpPr>
          <p:cNvPr id="5123" name="Tijdelijke aanduiding voor inhoud 2"/>
          <p:cNvSpPr>
            <a:spLocks noGrp="1"/>
          </p:cNvSpPr>
          <p:nvPr>
            <p:ph idx="1"/>
          </p:nvPr>
        </p:nvSpPr>
        <p:spPr>
          <a:xfrm>
            <a:off x="685800" y="1981200"/>
            <a:ext cx="8029575" cy="3948113"/>
          </a:xfrm>
        </p:spPr>
        <p:txBody>
          <a:bodyPr/>
          <a:lstStyle/>
          <a:p>
            <a:r>
              <a:rPr lang="nl-BE" dirty="0" smtClean="0">
                <a:solidFill>
                  <a:schemeClr val="accent6">
                    <a:lumMod val="50000"/>
                  </a:schemeClr>
                </a:solidFill>
              </a:rPr>
              <a:t>Na gunstig administratief onderzoek volgt inspectie en </a:t>
            </a:r>
            <a:r>
              <a:rPr lang="nl-BE" dirty="0" err="1" smtClean="0">
                <a:solidFill>
                  <a:schemeClr val="accent6">
                    <a:lumMod val="50000"/>
                  </a:schemeClr>
                </a:solidFill>
              </a:rPr>
              <a:t>evt</a:t>
            </a:r>
            <a:r>
              <a:rPr lang="nl-BE" dirty="0" smtClean="0">
                <a:solidFill>
                  <a:schemeClr val="accent6">
                    <a:lumMod val="50000"/>
                  </a:schemeClr>
                </a:solidFill>
              </a:rPr>
              <a:t> afleveren voorwaardelijke erkenning. Slachthuis mag dan activiteiten opstarten.</a:t>
            </a:r>
          </a:p>
          <a:p>
            <a:r>
              <a:rPr lang="nl-BE" dirty="0" smtClean="0">
                <a:solidFill>
                  <a:schemeClr val="accent6">
                    <a:lumMod val="50000"/>
                  </a:schemeClr>
                </a:solidFill>
              </a:rPr>
              <a:t>Voorwaardelijke erkenning is 3 maand geldig en kan na inspectie:</a:t>
            </a:r>
          </a:p>
          <a:p>
            <a:pPr lvl="1"/>
            <a:r>
              <a:rPr lang="nl-BE" dirty="0" err="1" smtClean="0">
                <a:solidFill>
                  <a:schemeClr val="accent6">
                    <a:lumMod val="50000"/>
                  </a:schemeClr>
                </a:solidFill>
              </a:rPr>
              <a:t>Eénmaal</a:t>
            </a:r>
            <a:r>
              <a:rPr lang="nl-BE" dirty="0" smtClean="0">
                <a:solidFill>
                  <a:schemeClr val="accent6">
                    <a:lumMod val="50000"/>
                  </a:schemeClr>
                </a:solidFill>
              </a:rPr>
              <a:t> verlengen met 3 m (enkel NC ACS)</a:t>
            </a:r>
          </a:p>
          <a:p>
            <a:pPr lvl="1"/>
            <a:r>
              <a:rPr lang="nl-BE" dirty="0" smtClean="0">
                <a:solidFill>
                  <a:schemeClr val="accent6">
                    <a:lumMod val="50000"/>
                  </a:schemeClr>
                </a:solidFill>
              </a:rPr>
              <a:t>Omgezet worden in definitieve erkenning</a:t>
            </a:r>
            <a:endParaRPr lang="nl-BE" dirty="0" smtClean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F03E6C-4D65-47FB-8CE1-E9245D17962C}" type="datetime1">
              <a:rPr lang="nl-BE" smtClean="0"/>
              <a:pPr>
                <a:defRPr/>
              </a:pPr>
              <a:t>24/06/2015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94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1520" y="1196752"/>
            <a:ext cx="7772400" cy="4114800"/>
          </a:xfrm>
        </p:spPr>
        <p:txBody>
          <a:bodyPr/>
          <a:lstStyle/>
          <a:p>
            <a:r>
              <a:rPr lang="nl-BE" dirty="0" err="1" smtClean="0"/>
              <a:t>Flow</a:t>
            </a:r>
            <a:r>
              <a:rPr lang="nl-BE" dirty="0" smtClean="0"/>
              <a:t> erkenning</a:t>
            </a:r>
            <a:endParaRPr lang="nl-BE" dirty="0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323528" y="0"/>
            <a:ext cx="8640960" cy="908720"/>
          </a:xfrm>
        </p:spPr>
        <p:txBody>
          <a:bodyPr/>
          <a:lstStyle/>
          <a:p>
            <a:r>
              <a:rPr lang="nl-BE" dirty="0" smtClean="0"/>
              <a:t>Beheer van operatoren en hun gegevens</a:t>
            </a:r>
            <a:endParaRPr lang="nl-BE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764703"/>
            <a:ext cx="4680520" cy="5916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FC98CF-46F7-467E-97AE-EF308F45D5D5}" type="datetime1">
              <a:rPr lang="nl-BE" smtClean="0"/>
              <a:pPr>
                <a:defRPr/>
              </a:pPr>
              <a:t>24/06/2015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077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Vragen?</a:t>
            </a:r>
          </a:p>
        </p:txBody>
      </p:sp>
      <p:sp>
        <p:nvSpPr>
          <p:cNvPr id="12291" name="Tijdelijke aanduiding voor inhoud 2"/>
          <p:cNvSpPr>
            <a:spLocks noGrp="1"/>
          </p:cNvSpPr>
          <p:nvPr>
            <p:ph idx="1"/>
          </p:nvPr>
        </p:nvSpPr>
        <p:spPr>
          <a:xfrm>
            <a:off x="685800" y="1981200"/>
            <a:ext cx="8029575" cy="3948113"/>
          </a:xfrm>
        </p:spPr>
        <p:txBody>
          <a:bodyPr/>
          <a:lstStyle/>
          <a:p>
            <a:pPr>
              <a:buFontTx/>
              <a:buNone/>
            </a:pPr>
            <a:r>
              <a:rPr lang="nl-BE" dirty="0" smtClean="0"/>
              <a:t>Contactgegevens PCE Antwerpen:</a:t>
            </a:r>
          </a:p>
          <a:p>
            <a:pPr>
              <a:buFontTx/>
              <a:buNone/>
            </a:pPr>
            <a:endParaRPr lang="nl-BE" dirty="0" smtClean="0"/>
          </a:p>
          <a:p>
            <a:pPr>
              <a:buFontTx/>
              <a:buNone/>
            </a:pPr>
            <a:r>
              <a:rPr lang="nl-BE" dirty="0" smtClean="0"/>
              <a:t>AMCA gebouw</a:t>
            </a:r>
          </a:p>
          <a:p>
            <a:pPr>
              <a:buFontTx/>
              <a:buNone/>
            </a:pPr>
            <a:r>
              <a:rPr lang="nl-BE" dirty="0" err="1" smtClean="0"/>
              <a:t>Italiëlei</a:t>
            </a:r>
            <a:r>
              <a:rPr lang="nl-BE" dirty="0" smtClean="0"/>
              <a:t> 4, bus 18</a:t>
            </a:r>
          </a:p>
          <a:p>
            <a:pPr>
              <a:buFontTx/>
              <a:buNone/>
            </a:pPr>
            <a:r>
              <a:rPr lang="nl-BE" dirty="0" smtClean="0"/>
              <a:t>6</a:t>
            </a:r>
            <a:r>
              <a:rPr lang="nl-BE" baseline="30000" dirty="0" smtClean="0"/>
              <a:t>e</a:t>
            </a:r>
            <a:r>
              <a:rPr lang="nl-BE" dirty="0" smtClean="0"/>
              <a:t> verdiep</a:t>
            </a:r>
          </a:p>
          <a:p>
            <a:pPr>
              <a:buFontTx/>
              <a:buNone/>
            </a:pPr>
            <a:r>
              <a:rPr lang="nl-BE" dirty="0" smtClean="0"/>
              <a:t>2000 Antwerpen</a:t>
            </a:r>
          </a:p>
          <a:p>
            <a:pPr>
              <a:buFontTx/>
              <a:buNone/>
            </a:pPr>
            <a:r>
              <a:rPr lang="nl-BE" dirty="0" smtClean="0"/>
              <a:t>03/2022711</a:t>
            </a:r>
          </a:p>
          <a:p>
            <a:pPr>
              <a:buFontTx/>
              <a:buNone/>
            </a:pPr>
            <a:r>
              <a:rPr lang="nl-BE" dirty="0" err="1" smtClean="0"/>
              <a:t>Info.ant</a:t>
            </a:r>
            <a:r>
              <a:rPr lang="nl-BE" dirty="0" smtClean="0"/>
              <a:t>@</a:t>
            </a:r>
            <a:r>
              <a:rPr lang="nl-BE" dirty="0" err="1" smtClean="0"/>
              <a:t>favv.be</a:t>
            </a:r>
            <a:endParaRPr lang="nl-BE" dirty="0" smtClean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A38938-71F1-4BCE-89D2-4261360A0065}" type="datetime1">
              <a:rPr lang="nl-BE" smtClean="0"/>
              <a:pPr>
                <a:defRPr/>
              </a:pPr>
              <a:t>24/06/2015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431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579437"/>
          </a:xfrm>
        </p:spPr>
        <p:txBody>
          <a:bodyPr/>
          <a:lstStyle/>
          <a:p>
            <a:r>
              <a:rPr lang="nl-BE" dirty="0" smtClean="0"/>
              <a:t>Aspect Milieuvergunningen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 smtClean="0"/>
          </a:p>
          <a:p>
            <a:endParaRPr lang="nl-BE" dirty="0"/>
          </a:p>
          <a:p>
            <a:pPr marL="0" indent="0">
              <a:buNone/>
            </a:pPr>
            <a:endParaRPr lang="nl-BE" sz="2000" dirty="0" smtClean="0"/>
          </a:p>
          <a:p>
            <a:pPr marL="0" indent="0">
              <a:buNone/>
            </a:pPr>
            <a:endParaRPr lang="nl-BE" sz="2000" dirty="0"/>
          </a:p>
          <a:p>
            <a:r>
              <a:rPr lang="en-US" sz="2400" dirty="0" err="1"/>
              <a:t>Toelichting</a:t>
            </a:r>
            <a:r>
              <a:rPr lang="en-US" sz="2400" dirty="0"/>
              <a:t> door </a:t>
            </a:r>
            <a:r>
              <a:rPr lang="en-US" sz="2400" dirty="0" err="1"/>
              <a:t>dhr</a:t>
            </a:r>
            <a:r>
              <a:rPr lang="en-US" sz="2400" dirty="0"/>
              <a:t>. </a:t>
            </a:r>
            <a:r>
              <a:rPr lang="nl-BE" sz="2400" dirty="0"/>
              <a:t>Jo Van de Ven</a:t>
            </a:r>
          </a:p>
          <a:p>
            <a:endParaRPr lang="nl-BE" sz="2000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 smtClean="0"/>
              <a:t>Teamverantwoordelijke</a:t>
            </a:r>
            <a:r>
              <a:rPr lang="en-US" dirty="0" smtClean="0"/>
              <a:t> </a:t>
            </a:r>
            <a:r>
              <a:rPr lang="en-US" dirty="0" err="1" smtClean="0"/>
              <a:t>Dienst</a:t>
            </a:r>
            <a:r>
              <a:rPr lang="en-US" dirty="0" smtClean="0"/>
              <a:t> </a:t>
            </a:r>
            <a:r>
              <a:rPr lang="en-US" dirty="0" err="1" smtClean="0"/>
              <a:t>Milieuvergunningen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 smtClean="0"/>
              <a:t>Departement</a:t>
            </a:r>
            <a:r>
              <a:rPr lang="en-US" dirty="0" smtClean="0"/>
              <a:t> </a:t>
            </a:r>
            <a:r>
              <a:rPr lang="en-US" dirty="0" err="1" smtClean="0"/>
              <a:t>Leefmilieu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Provincie Antwerpen </a:t>
            </a:r>
          </a:p>
          <a:p>
            <a:pPr marL="0" indent="0">
              <a:buNone/>
            </a:pPr>
            <a:endParaRPr lang="en-US" dirty="0"/>
          </a:p>
          <a:p>
            <a:endParaRPr lang="nl-BE" dirty="0" smtClean="0"/>
          </a:p>
          <a:p>
            <a:pPr marL="0" indent="0">
              <a:buNone/>
            </a:pPr>
            <a:r>
              <a:rPr lang="nl-BE" dirty="0"/>
              <a:t/>
            </a:r>
            <a:br>
              <a:rPr lang="nl-BE" dirty="0"/>
            </a:br>
            <a:endParaRPr lang="nl-BE" dirty="0" smtClean="0"/>
          </a:p>
          <a:p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9630170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579437"/>
          </a:xfrm>
        </p:spPr>
        <p:txBody>
          <a:bodyPr/>
          <a:lstStyle/>
          <a:p>
            <a:r>
              <a:rPr lang="nl-BE" dirty="0" err="1" smtClean="0"/>
              <a:t>Vlarem</a:t>
            </a:r>
            <a:r>
              <a:rPr lang="nl-BE" dirty="0" smtClean="0"/>
              <a:t> I – Indelingslijst rubriek 45.1 </a:t>
            </a:r>
            <a:r>
              <a:rPr lang="nl-BE" dirty="0" err="1" smtClean="0"/>
              <a:t>slachhthuizen</a:t>
            </a:r>
            <a:endParaRPr lang="nl-BE" dirty="0"/>
          </a:p>
        </p:txBody>
      </p:sp>
      <p:pic>
        <p:nvPicPr>
          <p:cNvPr id="2049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402260"/>
            <a:ext cx="8784975" cy="4619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07497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Vlarem</a:t>
            </a:r>
            <a:r>
              <a:rPr lang="nl-BE" dirty="0" smtClean="0"/>
              <a:t> II - </a:t>
            </a:r>
            <a:r>
              <a:rPr lang="nl-BE" dirty="0"/>
              <a:t>Artikel 5.45.2.5. Rituele slachtingen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4802088"/>
          </a:xfrm>
        </p:spPr>
        <p:txBody>
          <a:bodyPr/>
          <a:lstStyle/>
          <a:p>
            <a:pPr lvl="0"/>
            <a:r>
              <a:rPr lang="nl-BE" b="1" dirty="0"/>
              <a:t>S</a:t>
            </a:r>
            <a:r>
              <a:rPr lang="nl-BE" b="1" dirty="0" smtClean="0"/>
              <a:t>pecifieke </a:t>
            </a:r>
            <a:r>
              <a:rPr lang="nl-BE" b="1" dirty="0"/>
              <a:t>bepalingen </a:t>
            </a:r>
            <a:r>
              <a:rPr lang="nl-BE" dirty="0"/>
              <a:t>‘in afwijking van’ de bepalingen van toepassing op ‘reguliere slachtingen’;</a:t>
            </a:r>
            <a:endParaRPr lang="nl-BE" sz="2400" dirty="0"/>
          </a:p>
          <a:p>
            <a:pPr lvl="0"/>
            <a:r>
              <a:rPr lang="nl-BE" b="1" dirty="0"/>
              <a:t>S</a:t>
            </a:r>
            <a:r>
              <a:rPr lang="nl-BE" b="1" dirty="0" smtClean="0"/>
              <a:t>lachtingen </a:t>
            </a:r>
            <a:r>
              <a:rPr lang="nl-BE" b="1" dirty="0"/>
              <a:t>in slachthuis</a:t>
            </a:r>
            <a:endParaRPr lang="nl-BE" sz="2400" b="1" dirty="0"/>
          </a:p>
          <a:p>
            <a:pPr lvl="1"/>
            <a:r>
              <a:rPr lang="nl-BE" dirty="0"/>
              <a:t>enkel indien vergund voor de betrokken diersoort</a:t>
            </a:r>
            <a:endParaRPr lang="nl-BE" sz="2000" dirty="0"/>
          </a:p>
          <a:p>
            <a:pPr lvl="1"/>
            <a:r>
              <a:rPr lang="nl-BE" dirty="0"/>
              <a:t>‘reguliere slachtlijn’</a:t>
            </a:r>
            <a:endParaRPr lang="nl-BE" sz="2000" dirty="0"/>
          </a:p>
          <a:p>
            <a:pPr lvl="1"/>
            <a:r>
              <a:rPr lang="nl-BE" dirty="0"/>
              <a:t>vloer noodslachtingen</a:t>
            </a:r>
            <a:endParaRPr lang="nl-BE" sz="2000" dirty="0"/>
          </a:p>
          <a:p>
            <a:pPr lvl="2"/>
            <a:r>
              <a:rPr lang="nl-BE" dirty="0"/>
              <a:t>enkel op dagen Offerfeest</a:t>
            </a:r>
            <a:endParaRPr lang="nl-BE" sz="1800" dirty="0"/>
          </a:p>
          <a:p>
            <a:pPr lvl="2"/>
            <a:r>
              <a:rPr lang="nl-BE" dirty="0"/>
              <a:t>enkel indien niet gelijktijdig noodslachtingen</a:t>
            </a:r>
            <a:endParaRPr lang="nl-BE" sz="1800" dirty="0"/>
          </a:p>
          <a:p>
            <a:pPr lvl="0"/>
            <a:r>
              <a:rPr lang="nl-BE" b="1" dirty="0"/>
              <a:t>T</a:t>
            </a:r>
            <a:r>
              <a:rPr lang="nl-BE" b="1" dirty="0" smtClean="0"/>
              <a:t>ijdelijke slachtvloeren (</a:t>
            </a:r>
            <a:r>
              <a:rPr lang="nl-BE" b="1" i="1" dirty="0" smtClean="0"/>
              <a:t>VERDOOFD</a:t>
            </a:r>
            <a:r>
              <a:rPr lang="nl-BE" b="1" dirty="0" smtClean="0"/>
              <a:t>)</a:t>
            </a:r>
            <a:endParaRPr lang="nl-BE" sz="2400" b="1" dirty="0"/>
          </a:p>
          <a:p>
            <a:pPr lvl="1"/>
            <a:r>
              <a:rPr lang="nl-BE" dirty="0"/>
              <a:t>enkel tijdens Offerfeest</a:t>
            </a:r>
            <a:endParaRPr lang="nl-BE" sz="2000" dirty="0"/>
          </a:p>
          <a:p>
            <a:pPr lvl="1"/>
            <a:r>
              <a:rPr lang="nl-BE" dirty="0"/>
              <a:t>specifieke voorschriften</a:t>
            </a:r>
            <a:endParaRPr lang="nl-BE" sz="2000" dirty="0"/>
          </a:p>
          <a:p>
            <a:pPr lvl="2"/>
            <a:r>
              <a:rPr lang="nl-BE" dirty="0"/>
              <a:t>regeling voor verzamelen en ophalen/afvoeren slachtafval</a:t>
            </a:r>
            <a:endParaRPr lang="nl-BE" sz="1800" dirty="0"/>
          </a:p>
          <a:p>
            <a:pPr lvl="2"/>
            <a:r>
              <a:rPr lang="nl-BE" dirty="0"/>
              <a:t>inrichting slachtvloer (overdekt – voldoende (drinkbaar) water – afzonderlijke ruimtes als rustplaats, </a:t>
            </a:r>
            <a:r>
              <a:rPr lang="nl-BE" dirty="0" err="1"/>
              <a:t>kelingsruimte</a:t>
            </a:r>
            <a:r>
              <a:rPr lang="nl-BE" dirty="0"/>
              <a:t>, ruimte voor </a:t>
            </a:r>
            <a:r>
              <a:rPr lang="nl-BE" dirty="0" err="1"/>
              <a:t>onthuiding</a:t>
            </a:r>
            <a:r>
              <a:rPr lang="nl-BE" dirty="0"/>
              <a:t> – voorzieningen voor afvoer reinigingswater)</a:t>
            </a:r>
            <a:endParaRPr lang="nl-BE" sz="1800" dirty="0"/>
          </a:p>
          <a:p>
            <a:r>
              <a:rPr lang="nl-BE" dirty="0"/>
              <a:t/>
            </a:r>
            <a:br>
              <a:rPr lang="nl-BE" dirty="0"/>
            </a:br>
            <a:r>
              <a:rPr lang="nl-BE" dirty="0"/>
              <a:t> 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0077505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229600" cy="579437"/>
          </a:xfrm>
        </p:spPr>
        <p:txBody>
          <a:bodyPr/>
          <a:lstStyle/>
          <a:p>
            <a:r>
              <a:rPr lang="nl-BE" dirty="0" smtClean="0"/>
              <a:t>Overzicht procedures</a:t>
            </a:r>
            <a:endParaRPr lang="nl-BE" dirty="0"/>
          </a:p>
        </p:txBody>
      </p:sp>
      <p:pic>
        <p:nvPicPr>
          <p:cNvPr id="4" name="Tijdelijke aanduiding voor inhoud 3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496" y="620688"/>
            <a:ext cx="8568952" cy="623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727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811560"/>
          </a:xfrm>
        </p:spPr>
        <p:txBody>
          <a:bodyPr/>
          <a:lstStyle/>
          <a:p>
            <a:r>
              <a:rPr lang="en-US" dirty="0" smtClean="0"/>
              <a:t>1. </a:t>
            </a:r>
            <a:r>
              <a:rPr lang="en-US" dirty="0" err="1" smtClean="0"/>
              <a:t>Toelichting</a:t>
            </a:r>
            <a:r>
              <a:rPr lang="en-US" dirty="0" smtClean="0"/>
              <a:t> brief Minister Ben </a:t>
            </a:r>
            <a:r>
              <a:rPr lang="en-US" dirty="0" err="1" smtClean="0"/>
              <a:t>Weyts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‘</a:t>
            </a:r>
            <a:r>
              <a:rPr lang="en-US" dirty="0" err="1" smtClean="0"/>
              <a:t>Organisatie</a:t>
            </a:r>
            <a:r>
              <a:rPr lang="en-US" dirty="0" smtClean="0"/>
              <a:t> van het </a:t>
            </a:r>
            <a:r>
              <a:rPr lang="en-US" dirty="0" err="1" smtClean="0"/>
              <a:t>Offerfeest</a:t>
            </a:r>
            <a:r>
              <a:rPr lang="en-US" dirty="0" smtClean="0"/>
              <a:t>’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sz="2400" dirty="0" smtClean="0"/>
          </a:p>
          <a:p>
            <a:endParaRPr lang="nl-BE" sz="2400" dirty="0"/>
          </a:p>
          <a:p>
            <a:pPr marL="0" indent="0">
              <a:buNone/>
            </a:pPr>
            <a:endParaRPr lang="nl-BE" sz="2400" dirty="0" smtClean="0"/>
          </a:p>
          <a:p>
            <a:r>
              <a:rPr lang="en-US" sz="2400" dirty="0" err="1" smtClean="0"/>
              <a:t>Toelichting</a:t>
            </a:r>
            <a:r>
              <a:rPr lang="en-US" sz="2400" dirty="0" smtClean="0"/>
              <a:t> door </a:t>
            </a:r>
            <a:r>
              <a:rPr lang="en-US" sz="2400" dirty="0" err="1" smtClean="0"/>
              <a:t>Mevr</a:t>
            </a:r>
            <a:r>
              <a:rPr lang="en-US" sz="2400" dirty="0" smtClean="0"/>
              <a:t>. Els </a:t>
            </a:r>
            <a:r>
              <a:rPr lang="en-US" sz="2400" dirty="0" err="1" smtClean="0"/>
              <a:t>Vanautryve</a:t>
            </a: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000" dirty="0" smtClean="0"/>
              <a:t>	</a:t>
            </a:r>
            <a:r>
              <a:rPr lang="en-US" sz="2000" dirty="0" err="1" smtClean="0"/>
              <a:t>Raadgever</a:t>
            </a:r>
            <a:r>
              <a:rPr lang="en-US" sz="2000" dirty="0" smtClean="0"/>
              <a:t> </a:t>
            </a:r>
            <a:r>
              <a:rPr lang="en-US" sz="2000" dirty="0" err="1" smtClean="0"/>
              <a:t>Dierenwelzijn</a:t>
            </a:r>
            <a:r>
              <a:rPr lang="en-US" sz="2000" dirty="0" smtClean="0"/>
              <a:t> van </a:t>
            </a:r>
            <a:r>
              <a:rPr lang="en-US" sz="2000" dirty="0" err="1" smtClean="0"/>
              <a:t>Vlaams</a:t>
            </a:r>
            <a:r>
              <a:rPr lang="en-US" sz="2000" dirty="0" smtClean="0"/>
              <a:t> Minister van 	</a:t>
            </a:r>
            <a:r>
              <a:rPr lang="en-US" sz="2000" dirty="0" err="1" smtClean="0"/>
              <a:t>Mobiliteit</a:t>
            </a:r>
            <a:r>
              <a:rPr lang="en-US" sz="2000" dirty="0" smtClean="0"/>
              <a:t>, </a:t>
            </a:r>
            <a:r>
              <a:rPr lang="en-US" sz="2000" dirty="0" err="1" smtClean="0"/>
              <a:t>Openbare</a:t>
            </a:r>
            <a:r>
              <a:rPr lang="en-US" sz="2000" dirty="0" smtClean="0"/>
              <a:t> </a:t>
            </a:r>
            <a:r>
              <a:rPr lang="en-US" sz="2000" dirty="0" err="1" smtClean="0"/>
              <a:t>Werken</a:t>
            </a:r>
            <a:r>
              <a:rPr lang="en-US" sz="2000" dirty="0" smtClean="0"/>
              <a:t>, </a:t>
            </a:r>
            <a:r>
              <a:rPr lang="en-US" sz="2000" dirty="0" err="1" smtClean="0"/>
              <a:t>Vlaamse</a:t>
            </a:r>
            <a:r>
              <a:rPr lang="en-US" sz="2000" dirty="0" smtClean="0"/>
              <a:t> Rand, </a:t>
            </a:r>
            <a:r>
              <a:rPr lang="en-US" sz="2000" dirty="0" err="1" smtClean="0"/>
              <a:t>Toerisme</a:t>
            </a:r>
            <a:r>
              <a:rPr lang="en-US" sz="2000" dirty="0" smtClean="0"/>
              <a:t> 	en </a:t>
            </a:r>
            <a:r>
              <a:rPr lang="en-US" sz="2000" dirty="0" err="1" smtClean="0"/>
              <a:t>Dierenwelzijn</a:t>
            </a:r>
            <a:r>
              <a:rPr lang="en-US" sz="2000" dirty="0" smtClean="0"/>
              <a:t> </a:t>
            </a:r>
            <a:r>
              <a:rPr lang="en-US" sz="2000" dirty="0" smtClean="0"/>
              <a:t>Ben </a:t>
            </a:r>
            <a:r>
              <a:rPr lang="en-US" sz="2000" dirty="0" err="1" smtClean="0"/>
              <a:t>Weyts</a:t>
            </a:r>
            <a:r>
              <a:rPr lang="en-US" sz="2000" dirty="0" smtClean="0"/>
              <a:t> </a:t>
            </a:r>
          </a:p>
          <a:p>
            <a:pPr marL="0" indent="0">
              <a:buNone/>
            </a:pPr>
            <a:r>
              <a:rPr lang="en-US" sz="2400" dirty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Procedure: </a:t>
            </a:r>
            <a:br>
              <a:rPr lang="nl-BE" dirty="0" smtClean="0"/>
            </a:br>
            <a:r>
              <a:rPr lang="nl-BE" dirty="0" smtClean="0"/>
              <a:t>Mededeling kleine verandering</a:t>
            </a:r>
            <a:endParaRPr lang="nl-BE" dirty="0"/>
          </a:p>
        </p:txBody>
      </p:sp>
      <p:pic>
        <p:nvPicPr>
          <p:cNvPr id="4" name="Tijdelijke aanduiding voor inhoud 3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1520" y="1412776"/>
            <a:ext cx="4536504" cy="544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3984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Melding Klasse 3 (a)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23528" y="1196752"/>
            <a:ext cx="8568952" cy="4896544"/>
          </a:xfrm>
        </p:spPr>
        <p:txBody>
          <a:bodyPr/>
          <a:lstStyle/>
          <a:p>
            <a:r>
              <a:rPr lang="nl-BE" sz="2000" b="1" dirty="0"/>
              <a:t>Artikel 2, §2 </a:t>
            </a:r>
            <a:r>
              <a:rPr lang="nl-BE" sz="2000" b="1" dirty="0" err="1"/>
              <a:t>Vlarem</a:t>
            </a:r>
            <a:r>
              <a:rPr lang="nl-BE" sz="2000" b="1" dirty="0"/>
              <a:t> </a:t>
            </a:r>
            <a:r>
              <a:rPr lang="nl-BE" sz="2000" b="1" dirty="0" smtClean="0"/>
              <a:t>I</a:t>
            </a:r>
            <a:r>
              <a:rPr lang="nl-BE" sz="2000" dirty="0" smtClean="0"/>
              <a:t>: Melding </a:t>
            </a:r>
            <a:r>
              <a:rPr lang="nl-BE" sz="2000" dirty="0"/>
              <a:t>indienen bij college van burgemeester en schepenen.</a:t>
            </a:r>
          </a:p>
          <a:p>
            <a:pPr marL="0" indent="0">
              <a:buNone/>
            </a:pPr>
            <a:endParaRPr lang="nl-BE" sz="2000" dirty="0"/>
          </a:p>
          <a:p>
            <a:r>
              <a:rPr lang="nl-BE" sz="2000" b="1" dirty="0"/>
              <a:t>Artikel 4, §1 </a:t>
            </a:r>
            <a:r>
              <a:rPr lang="nl-BE" sz="2000" b="1" dirty="0" err="1"/>
              <a:t>Vlarem</a:t>
            </a:r>
            <a:r>
              <a:rPr lang="nl-BE" sz="2000" b="1" dirty="0"/>
              <a:t> </a:t>
            </a:r>
            <a:r>
              <a:rPr lang="nl-BE" sz="2000" b="1" dirty="0" smtClean="0"/>
              <a:t>I</a:t>
            </a:r>
            <a:r>
              <a:rPr lang="nl-BE" sz="2000" dirty="0" smtClean="0"/>
              <a:t>: Het </a:t>
            </a:r>
            <a:r>
              <a:rPr lang="nl-BE" sz="2000" dirty="0"/>
              <a:t>bevoegde college van burgemeester en schepenen neemt akte van de meldingen</a:t>
            </a:r>
            <a:r>
              <a:rPr lang="nl-BE" sz="2000" dirty="0" smtClean="0"/>
              <a:t>.</a:t>
            </a:r>
            <a:r>
              <a:rPr lang="nl-BE" sz="2000" b="1" i="1" dirty="0" smtClean="0"/>
              <a:t> Deze </a:t>
            </a:r>
            <a:r>
              <a:rPr lang="nl-BE" sz="2000" b="1" i="1" dirty="0" err="1"/>
              <a:t>aktename</a:t>
            </a:r>
            <a:r>
              <a:rPr lang="nl-BE" sz="2000" b="1" i="1" dirty="0"/>
              <a:t> kan niet geweigerd worden !</a:t>
            </a:r>
            <a:endParaRPr lang="nl-BE" sz="2000" dirty="0"/>
          </a:p>
          <a:p>
            <a:pPr marL="0" indent="0">
              <a:buNone/>
            </a:pPr>
            <a:endParaRPr lang="nl-BE" sz="2000" dirty="0"/>
          </a:p>
          <a:p>
            <a:r>
              <a:rPr lang="nl-BE" sz="2000" b="1" dirty="0"/>
              <a:t>Artikel 4, §3 </a:t>
            </a:r>
            <a:r>
              <a:rPr lang="nl-BE" sz="2000" b="1" dirty="0" err="1"/>
              <a:t>Vlarem</a:t>
            </a:r>
            <a:r>
              <a:rPr lang="nl-BE" sz="2000" b="1" dirty="0"/>
              <a:t> </a:t>
            </a:r>
            <a:r>
              <a:rPr lang="nl-BE" sz="2000" b="1" dirty="0" smtClean="0"/>
              <a:t>I</a:t>
            </a:r>
            <a:r>
              <a:rPr lang="nl-BE" sz="2000" dirty="0" smtClean="0"/>
              <a:t>: De </a:t>
            </a:r>
            <a:r>
              <a:rPr lang="nl-BE" sz="2000" dirty="0"/>
              <a:t>exploitatie of verandering van een inrichting, zoals bedoeld in artikel 2, mag worden aangevat </a:t>
            </a:r>
            <a:r>
              <a:rPr lang="nl-BE" sz="2000" u="sng" dirty="0"/>
              <a:t>de dag na de datum dat de melding […] werd gedaan</a:t>
            </a:r>
            <a:r>
              <a:rPr lang="nl-BE" sz="2000" dirty="0"/>
              <a:t> op voorwaarde dat voldaan is aan het algemene inplantingsvoorschrift voor inrichtingen van derde klasse, vastgesteld in het artikel 4.1.1.1 van titel II van het </a:t>
            </a:r>
            <a:r>
              <a:rPr lang="nl-BE" sz="2000" dirty="0" err="1"/>
              <a:t>Vlarem</a:t>
            </a:r>
            <a:r>
              <a:rPr lang="nl-BE" sz="2000" dirty="0"/>
              <a:t>.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8874784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Melding Klasse 3 </a:t>
            </a:r>
            <a:r>
              <a:rPr lang="nl-BE" dirty="0" smtClean="0"/>
              <a:t>(b)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b="1" dirty="0"/>
          </a:p>
          <a:p>
            <a:r>
              <a:rPr lang="nl-BE" sz="2000" b="1" dirty="0" smtClean="0"/>
              <a:t>Artikel </a:t>
            </a:r>
            <a:r>
              <a:rPr lang="nl-BE" sz="2000" b="1" dirty="0"/>
              <a:t>4.1.1.1. </a:t>
            </a:r>
            <a:r>
              <a:rPr lang="nl-BE" sz="2000" b="1" dirty="0" err="1"/>
              <a:t>Vlarem</a:t>
            </a:r>
            <a:r>
              <a:rPr lang="nl-BE" sz="2000" b="1" dirty="0"/>
              <a:t> II - algemeen inplantingsvoorschrift voor inrichtingen van derde </a:t>
            </a:r>
            <a:r>
              <a:rPr lang="nl-BE" sz="2000" b="1" dirty="0" smtClean="0"/>
              <a:t>klasse</a:t>
            </a:r>
            <a:r>
              <a:rPr lang="nl-BE" sz="2000" dirty="0" smtClean="0"/>
              <a:t>: Behoudens </a:t>
            </a:r>
            <a:r>
              <a:rPr lang="nl-BE" sz="2000" dirty="0"/>
              <a:t>afwijkende bepaling in de desbetreffende hoofdstukken is de exploitatie van een in de derde klasse ingedeelde inrichting slechts toegestaan in zoverre de inplantingsplaats verenigbaar is met de algemene en aanvullende </a:t>
            </a:r>
            <a:r>
              <a:rPr lang="nl-BE" sz="2000" dirty="0" smtClean="0"/>
              <a:t>stedenbouwkundige </a:t>
            </a:r>
            <a:r>
              <a:rPr lang="nl-BE" sz="2000" dirty="0"/>
              <a:t>voorschriften zoals vastgesteld in het goedgekeurde gewestplan of een ruimtelijk uitvoeringsplan of in een ander plan van aanleg</a:t>
            </a:r>
          </a:p>
          <a:p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2165785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5</a:t>
            </a:r>
            <a:r>
              <a:rPr lang="nl-BE" dirty="0" smtClean="0"/>
              <a:t>. En verder…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nl-BE" sz="2400" dirty="0" smtClean="0"/>
              <a:t>Verplichte voorafgaande inschrijving</a:t>
            </a:r>
          </a:p>
          <a:p>
            <a:pPr>
              <a:lnSpc>
                <a:spcPct val="150000"/>
              </a:lnSpc>
            </a:pPr>
            <a:r>
              <a:rPr lang="nl-BE" sz="2400" dirty="0" smtClean="0"/>
              <a:t>Openbare orde</a:t>
            </a:r>
          </a:p>
          <a:p>
            <a:pPr>
              <a:lnSpc>
                <a:spcPct val="150000"/>
              </a:lnSpc>
            </a:pPr>
            <a:endParaRPr lang="nl-BE" sz="2400" dirty="0"/>
          </a:p>
          <a:p>
            <a:pPr>
              <a:lnSpc>
                <a:spcPct val="150000"/>
              </a:lnSpc>
            </a:pPr>
            <a:r>
              <a:rPr lang="nl-BE" sz="2400" dirty="0" smtClean="0"/>
              <a:t>Praktische afspraken en verdere </a:t>
            </a:r>
            <a:r>
              <a:rPr lang="nl-BE" sz="2400" dirty="0"/>
              <a:t>opvolging</a:t>
            </a:r>
          </a:p>
          <a:p>
            <a:pPr marL="0" indent="0">
              <a:lnSpc>
                <a:spcPct val="150000"/>
              </a:lnSpc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1657261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032337"/>
            <a:ext cx="556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chemeClr val="bg1"/>
                </a:solidFill>
                <a:latin typeface="Verdana"/>
                <a:cs typeface="Verdana"/>
              </a:rPr>
              <a:t>Bedankt</a:t>
            </a:r>
            <a:endParaRPr lang="en-US" sz="6000" b="1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395536" y="5074430"/>
            <a:ext cx="8077200" cy="192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noAutofit/>
          </a:bodyPr>
          <a:lstStyle/>
          <a:p>
            <a:r>
              <a:rPr lang="nl-BE" sz="1200" cap="all" dirty="0" smtClean="0">
                <a:solidFill>
                  <a:schemeClr val="bg1"/>
                </a:solidFill>
                <a:latin typeface="Verdana"/>
                <a:cs typeface="Verdana"/>
              </a:rPr>
              <a:t>Gouverneur </a:t>
            </a:r>
            <a:r>
              <a:rPr lang="en-GB" sz="1200" b="1" kern="1200" dirty="0" smtClean="0">
                <a:solidFill>
                  <a:schemeClr val="bg1"/>
                </a:solidFill>
                <a:latin typeface="Verdana"/>
                <a:ea typeface="+mn-ea"/>
                <a:cs typeface="Verdana"/>
              </a:rPr>
              <a:t>Cathy </a:t>
            </a:r>
            <a:r>
              <a:rPr lang="en-GB" sz="1200" b="1" kern="1200" dirty="0" err="1" smtClean="0">
                <a:solidFill>
                  <a:schemeClr val="bg1"/>
                </a:solidFill>
                <a:latin typeface="Verdana"/>
                <a:ea typeface="+mn-ea"/>
                <a:cs typeface="Verdana"/>
              </a:rPr>
              <a:t>Berx</a:t>
            </a:r>
            <a:endParaRPr lang="en-US" sz="1200" b="1" kern="1200" dirty="0" smtClean="0">
              <a:solidFill>
                <a:schemeClr val="bg1"/>
              </a:solidFill>
              <a:latin typeface="Verdana"/>
              <a:ea typeface="+mn-ea"/>
              <a:cs typeface="Verdana"/>
            </a:endParaRPr>
          </a:p>
          <a:p>
            <a:r>
              <a:rPr lang="en-GB" sz="1200" kern="1200" dirty="0" err="1" smtClean="0">
                <a:solidFill>
                  <a:schemeClr val="bg1"/>
                </a:solidFill>
                <a:latin typeface="Verdana"/>
                <a:ea typeface="+mn-ea"/>
                <a:cs typeface="Verdana"/>
              </a:rPr>
              <a:t>Provinciehuis</a:t>
            </a:r>
            <a:r>
              <a:rPr lang="en-GB" sz="1200" kern="1200" dirty="0" smtClean="0">
                <a:solidFill>
                  <a:schemeClr val="bg1"/>
                </a:solidFill>
                <a:latin typeface="Verdana"/>
                <a:ea typeface="+mn-ea"/>
                <a:cs typeface="Verdana"/>
              </a:rPr>
              <a:t> - </a:t>
            </a:r>
            <a:r>
              <a:rPr lang="en-GB" sz="1200" kern="1200" dirty="0" err="1" smtClean="0">
                <a:solidFill>
                  <a:schemeClr val="bg1"/>
                </a:solidFill>
                <a:latin typeface="Verdana"/>
                <a:ea typeface="+mn-ea"/>
                <a:cs typeface="Verdana"/>
              </a:rPr>
              <a:t>Parkhuis</a:t>
            </a:r>
            <a:r>
              <a:rPr lang="en-GB" sz="1200" dirty="0" smtClean="0">
                <a:solidFill>
                  <a:schemeClr val="bg1"/>
                </a:solidFill>
                <a:latin typeface="Verdana"/>
                <a:cs typeface="Verdana"/>
              </a:rPr>
              <a:t>, </a:t>
            </a:r>
            <a:r>
              <a:rPr lang="en-GB" sz="1200" kern="1200" dirty="0" err="1" smtClean="0">
                <a:solidFill>
                  <a:schemeClr val="bg1"/>
                </a:solidFill>
                <a:latin typeface="Verdana"/>
                <a:ea typeface="+mn-ea"/>
                <a:cs typeface="Verdana"/>
              </a:rPr>
              <a:t>Koningin</a:t>
            </a:r>
            <a:r>
              <a:rPr lang="en-GB" sz="1200" kern="1200" dirty="0" smtClean="0">
                <a:solidFill>
                  <a:schemeClr val="bg1"/>
                </a:solidFill>
                <a:latin typeface="Verdana"/>
                <a:ea typeface="+mn-ea"/>
                <a:cs typeface="Verdana"/>
              </a:rPr>
              <a:t> </a:t>
            </a:r>
            <a:r>
              <a:rPr lang="en-GB" sz="1200" kern="1200" dirty="0" err="1" smtClean="0">
                <a:solidFill>
                  <a:schemeClr val="bg1"/>
                </a:solidFill>
                <a:latin typeface="Verdana"/>
                <a:ea typeface="+mn-ea"/>
                <a:cs typeface="Verdana"/>
              </a:rPr>
              <a:t>Elisabethlei</a:t>
            </a:r>
            <a:r>
              <a:rPr lang="en-GB" sz="1200" kern="1200" dirty="0" smtClean="0">
                <a:solidFill>
                  <a:schemeClr val="bg1"/>
                </a:solidFill>
                <a:latin typeface="Verdana"/>
                <a:ea typeface="+mn-ea"/>
                <a:cs typeface="Verdana"/>
              </a:rPr>
              <a:t> 18, 2018 Antwerpen</a:t>
            </a:r>
            <a:endParaRPr lang="en-US" sz="1200" kern="1200" dirty="0" smtClean="0">
              <a:solidFill>
                <a:schemeClr val="bg1"/>
              </a:solidFill>
              <a:latin typeface="Verdana"/>
              <a:ea typeface="+mn-ea"/>
              <a:cs typeface="Verdana"/>
            </a:endParaRPr>
          </a:p>
          <a:p>
            <a:r>
              <a:rPr lang="en-GB" sz="1200" kern="1200" dirty="0" smtClean="0">
                <a:solidFill>
                  <a:schemeClr val="bg1"/>
                </a:solidFill>
                <a:latin typeface="Verdana"/>
                <a:ea typeface="+mn-ea"/>
                <a:cs typeface="Verdana"/>
              </a:rPr>
              <a:t>T 03 240 50 60</a:t>
            </a:r>
          </a:p>
          <a:p>
            <a:r>
              <a:rPr lang="en-GB" sz="1200" dirty="0" smtClean="0">
                <a:solidFill>
                  <a:schemeClr val="bg1"/>
                </a:solidFill>
                <a:latin typeface="Verdana"/>
                <a:cs typeface="Verdana"/>
              </a:rPr>
              <a:t>www.cathyberx.be</a:t>
            </a:r>
            <a:endParaRPr lang="en-US" sz="1200" kern="12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4256979" y="1011755"/>
            <a:ext cx="4641695" cy="2484000"/>
          </a:xfrm>
        </p:spPr>
        <p:txBody>
          <a:bodyPr/>
          <a:lstStyle/>
          <a:p>
            <a:r>
              <a:rPr lang="nl-BE" sz="4400" b="1" cap="small" dirty="0" smtClean="0"/>
              <a:t/>
            </a:r>
            <a:br>
              <a:rPr lang="nl-BE" sz="4400" b="1" cap="small" dirty="0" smtClean="0"/>
            </a:br>
            <a:r>
              <a:rPr lang="nl-BE" sz="4400" b="1" cap="small" dirty="0" smtClean="0"/>
              <a:t>Slachten in kader van religieuze ritus</a:t>
            </a:r>
            <a:r>
              <a:rPr lang="nl-BE" sz="4400" cap="small" dirty="0" smtClean="0"/>
              <a:t/>
            </a:r>
            <a:br>
              <a:rPr lang="nl-BE" sz="4400" cap="small" dirty="0" smtClean="0"/>
            </a:br>
            <a:r>
              <a:rPr lang="nl-BE" cap="small" dirty="0" smtClean="0"/>
              <a:t/>
            </a:r>
            <a:br>
              <a:rPr lang="nl-BE" cap="small" dirty="0" smtClean="0"/>
            </a:br>
            <a:r>
              <a:rPr lang="nl-BE" b="1" cap="small" dirty="0"/>
              <a:t/>
            </a:r>
            <a:br>
              <a:rPr lang="nl-BE" b="1" cap="small" dirty="0"/>
            </a:br>
            <a:endParaRPr lang="nl-BE" cap="small" dirty="0"/>
          </a:p>
        </p:txBody>
      </p:sp>
      <p:sp>
        <p:nvSpPr>
          <p:cNvPr id="7" name="Tijdelijke aanduiding voor inhoud 6"/>
          <p:cNvSpPr>
            <a:spLocks noGrp="1"/>
          </p:cNvSpPr>
          <p:nvPr>
            <p:ph idx="12"/>
          </p:nvPr>
        </p:nvSpPr>
        <p:spPr>
          <a:xfrm>
            <a:off x="3686202" y="5051646"/>
            <a:ext cx="4773240" cy="352800"/>
          </a:xfrm>
        </p:spPr>
        <p:txBody>
          <a:bodyPr/>
          <a:lstStyle/>
          <a:p>
            <a:pPr algn="ctr"/>
            <a:r>
              <a:rPr lang="nl-BE" noProof="0" dirty="0" smtClean="0"/>
              <a:t>Els Vanautryve</a:t>
            </a:r>
          </a:p>
          <a:p>
            <a:pPr algn="ctr"/>
            <a:r>
              <a:rPr lang="nl-BE" noProof="0" dirty="0" smtClean="0"/>
              <a:t>Raadgever Dierenwelzijn</a:t>
            </a:r>
            <a:endParaRPr lang="nl-BE" noProof="0" dirty="0"/>
          </a:p>
          <a:p>
            <a:pPr algn="l"/>
            <a:endParaRPr lang="nl-BE" noProof="0" dirty="0"/>
          </a:p>
        </p:txBody>
      </p:sp>
    </p:spTree>
    <p:extLst>
      <p:ext uri="{BB962C8B-B14F-4D97-AF65-F5344CB8AC3E}">
        <p14:creationId xmlns:p14="http://schemas.microsoft.com/office/powerpoint/2010/main" val="226078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Verordening 1099/2009 (VL)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331640" y="2202366"/>
            <a:ext cx="7416000" cy="3516605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nl-BE" dirty="0"/>
              <a:t>A</a:t>
            </a:r>
            <a:r>
              <a:rPr lang="nl-BE" dirty="0" smtClean="0"/>
              <a:t>rt. 4</a:t>
            </a:r>
          </a:p>
          <a:p>
            <a:pPr lvl="1"/>
            <a:r>
              <a:rPr lang="nl-BE" dirty="0" smtClean="0"/>
              <a:t>“1. Dieren worden uitsluitend gedood nadat zij zijn bedwelmd …”</a:t>
            </a:r>
          </a:p>
          <a:p>
            <a:pPr lvl="1"/>
            <a:r>
              <a:rPr lang="nl-BE" dirty="0" smtClean="0"/>
              <a:t>“4. Indien dieren worden geslacht volgens speciale methoden die vereist zijn voor religieuze riten, zijn de voorschriften van lid 1 niet van toepassing mits het slachten plaatsvindt in een slachthuis”</a:t>
            </a:r>
          </a:p>
          <a:p>
            <a:r>
              <a:rPr lang="nl-BE" dirty="0" smtClean="0"/>
              <a:t>Art. 2</a:t>
            </a:r>
          </a:p>
          <a:p>
            <a:pPr lvl="1"/>
            <a:r>
              <a:rPr lang="nl-BE" dirty="0" smtClean="0"/>
              <a:t>“k) Slachthuis : elke voor het slachten van landdieren gebruikte inrichting die onder Verordening (EG) nr. 853/2004 valt”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15573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BE" dirty="0" smtClean="0"/>
              <a:t>Verordening 853/2004 (</a:t>
            </a:r>
            <a:r>
              <a:rPr lang="nl-BE" dirty="0" err="1" smtClean="0"/>
              <a:t>fed</a:t>
            </a:r>
            <a:r>
              <a:rPr lang="nl-BE" dirty="0" smtClean="0"/>
              <a:t>)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BE" dirty="0" smtClean="0"/>
              <a:t>Verordening (EG) nr. 853/2004 houdende vaststelling van specifieke hygiënevoorschriften voor levensmiddelen van dierlijke oorsprong</a:t>
            </a:r>
          </a:p>
          <a:p>
            <a:pPr lvl="1"/>
            <a:r>
              <a:rPr lang="nl-BE" dirty="0" smtClean="0"/>
              <a:t>Hygiënevoorwaarden</a:t>
            </a:r>
          </a:p>
          <a:p>
            <a:pPr lvl="1"/>
            <a:r>
              <a:rPr lang="nl-BE" dirty="0" smtClean="0"/>
              <a:t>Erkenning verplicht</a:t>
            </a:r>
            <a:endParaRPr lang="nl-BE" dirty="0"/>
          </a:p>
          <a:p>
            <a:pPr lvl="1"/>
            <a:r>
              <a:rPr lang="nl-BE" dirty="0" smtClean="0"/>
              <a:t>Aanvulling bij verordening 852/2004 inzake levensmiddelenhygiëne</a:t>
            </a:r>
          </a:p>
          <a:p>
            <a:pPr lvl="1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39190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Verdere regelgeving (</a:t>
            </a:r>
            <a:r>
              <a:rPr lang="nl-BE" dirty="0" err="1" smtClean="0"/>
              <a:t>fed</a:t>
            </a:r>
            <a:r>
              <a:rPr lang="nl-BE" dirty="0" smtClean="0"/>
              <a:t>)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316472" y="2163338"/>
            <a:ext cx="7416000" cy="3947530"/>
          </a:xfrm>
        </p:spPr>
        <p:txBody>
          <a:bodyPr>
            <a:normAutofit fontScale="92500" lnSpcReduction="10000"/>
          </a:bodyPr>
          <a:lstStyle/>
          <a:p>
            <a:r>
              <a:rPr lang="nl-BE" dirty="0" smtClean="0"/>
              <a:t>Verordening 999/2001 tot vaststelling van de regels voor de preventie, de controle en de uitroeiing van bepaalde overdraagbare </a:t>
            </a:r>
            <a:r>
              <a:rPr lang="nl-BE" dirty="0" err="1" smtClean="0"/>
              <a:t>spongiforme</a:t>
            </a:r>
            <a:r>
              <a:rPr lang="nl-BE" dirty="0" smtClean="0"/>
              <a:t> </a:t>
            </a:r>
            <a:r>
              <a:rPr lang="nl-BE" dirty="0" err="1" smtClean="0"/>
              <a:t>encephalopathieën</a:t>
            </a:r>
            <a:endParaRPr lang="nl-BE" dirty="0" smtClean="0"/>
          </a:p>
          <a:p>
            <a:r>
              <a:rPr lang="nl-BE" dirty="0" smtClean="0"/>
              <a:t>KB 22/12/2005 betreffende de levensmiddelenhygiëne</a:t>
            </a:r>
          </a:p>
          <a:p>
            <a:r>
              <a:rPr lang="nl-BE" dirty="0" smtClean="0"/>
              <a:t>KB 22/12/2005 betreffende de hygiëne van levensmiddelen van dierlijke oorsprong</a:t>
            </a:r>
          </a:p>
          <a:p>
            <a:r>
              <a:rPr lang="nl-BE" dirty="0" smtClean="0"/>
              <a:t>KB 14/11/2003 betreffende autocontrole, meldingsplicht en traceerbaarheid in de voedselketen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30958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Overzicht sanitaire erkenningsvoorwaarden (</a:t>
            </a:r>
            <a:r>
              <a:rPr lang="nl-BE" dirty="0" err="1" smtClean="0"/>
              <a:t>fed</a:t>
            </a:r>
            <a:r>
              <a:rPr lang="nl-BE" dirty="0" smtClean="0"/>
              <a:t>)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lvl="2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SzTx/>
              <a:buBlip>
                <a:blip r:embed="rId3"/>
              </a:buBlip>
            </a:pPr>
            <a:r>
              <a:rPr lang="nl-BE" sz="2200" b="1" dirty="0">
                <a:hlinkClick r:id="rId4"/>
              </a:rPr>
              <a:t>http://www.favv.be/erkenningen/erkenningsvoorwaarden/_</a:t>
            </a:r>
            <a:r>
              <a:rPr lang="nl-BE" sz="2200" b="1" dirty="0" smtClean="0">
                <a:hlinkClick r:id="rId4"/>
              </a:rPr>
              <a:t>documents/2015-01-13_Erk1.1.1.a_slachthuizen_NL.pdf</a:t>
            </a:r>
            <a:r>
              <a:rPr lang="nl-BE" sz="2200" b="1" dirty="0" smtClean="0"/>
              <a:t> </a:t>
            </a:r>
          </a:p>
          <a:p>
            <a:pPr marL="457200" lvl="3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Blip>
                <a:blip r:embed="rId3"/>
              </a:buBlip>
            </a:pPr>
            <a:r>
              <a:rPr lang="nl-BE" b="1" dirty="0" smtClean="0"/>
              <a:t>29 </a:t>
            </a:r>
            <a:r>
              <a:rPr lang="nl-BE" b="1" dirty="0" err="1" smtClean="0"/>
              <a:t>blz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18334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2. Voorgestelde alternatieven: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80208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nl-BE" sz="2400" dirty="0"/>
              <a:t>Slachten met voorafgaande verdoving </a:t>
            </a:r>
            <a:endParaRPr lang="nl-BE" sz="2400" dirty="0" smtClean="0"/>
          </a:p>
          <a:p>
            <a:pPr>
              <a:lnSpc>
                <a:spcPct val="150000"/>
              </a:lnSpc>
            </a:pPr>
            <a:r>
              <a:rPr lang="nl-BE" sz="2400" dirty="0" smtClean="0"/>
              <a:t>Het </a:t>
            </a:r>
            <a:r>
              <a:rPr lang="nl-BE" sz="2400" dirty="0"/>
              <a:t>schenken van een </a:t>
            </a:r>
            <a:r>
              <a:rPr lang="nl-BE" sz="2400" dirty="0" smtClean="0"/>
              <a:t>gift</a:t>
            </a:r>
          </a:p>
          <a:p>
            <a:pPr>
              <a:lnSpc>
                <a:spcPct val="150000"/>
              </a:lnSpc>
            </a:pPr>
            <a:r>
              <a:rPr lang="nl-BE" sz="2400" dirty="0" smtClean="0"/>
              <a:t>Spreiden </a:t>
            </a:r>
            <a:r>
              <a:rPr lang="nl-BE" sz="2400" dirty="0"/>
              <a:t>van de slachtingen over de duur van het </a:t>
            </a:r>
            <a:r>
              <a:rPr lang="nl-BE" sz="2400" dirty="0" smtClean="0"/>
              <a:t>Offerfeest</a:t>
            </a:r>
          </a:p>
          <a:p>
            <a:pPr>
              <a:lnSpc>
                <a:spcPct val="150000"/>
              </a:lnSpc>
            </a:pPr>
            <a:r>
              <a:rPr lang="nl-BE" sz="2400" dirty="0" smtClean="0"/>
              <a:t>Vooraf </a:t>
            </a:r>
            <a:r>
              <a:rPr lang="nl-BE" sz="2400" dirty="0"/>
              <a:t>bestellen van vlees geslacht volgens de </a:t>
            </a:r>
            <a:r>
              <a:rPr lang="nl-BE" sz="2400" dirty="0" smtClean="0"/>
              <a:t>voorschriften</a:t>
            </a:r>
          </a:p>
          <a:p>
            <a:pPr>
              <a:lnSpc>
                <a:spcPct val="150000"/>
              </a:lnSpc>
            </a:pPr>
            <a:r>
              <a:rPr lang="nl-BE" sz="2400" dirty="0" smtClean="0"/>
              <a:t>Een </a:t>
            </a:r>
            <a:r>
              <a:rPr lang="nl-BE" sz="2400" dirty="0"/>
              <a:t>rund slachten in plaats van een </a:t>
            </a:r>
            <a:r>
              <a:rPr lang="nl-BE" sz="2400" dirty="0" smtClean="0"/>
              <a:t>schaap</a:t>
            </a:r>
          </a:p>
          <a:p>
            <a:pPr>
              <a:lnSpc>
                <a:spcPct val="150000"/>
              </a:lnSpc>
            </a:pPr>
            <a:r>
              <a:rPr lang="nl-BE" sz="2400" dirty="0" smtClean="0"/>
              <a:t>Andere?</a:t>
            </a:r>
            <a:endParaRPr lang="nl-BE" sz="2400" dirty="0"/>
          </a:p>
        </p:txBody>
      </p:sp>
    </p:spTree>
    <p:extLst>
      <p:ext uri="{BB962C8B-B14F-4D97-AF65-F5344CB8AC3E}">
        <p14:creationId xmlns:p14="http://schemas.microsoft.com/office/powerpoint/2010/main" val="297227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de master">
  <a:themeElements>
    <a:clrScheme name="Provant colours">
      <a:dk1>
        <a:srgbClr val="000000"/>
      </a:dk1>
      <a:lt1>
        <a:sysClr val="window" lastClr="FFFFFF"/>
      </a:lt1>
      <a:dk2>
        <a:srgbClr val="53565A"/>
      </a:dk2>
      <a:lt2>
        <a:srgbClr val="BBBCBC"/>
      </a:lt2>
      <a:accent1>
        <a:srgbClr val="572932"/>
      </a:accent1>
      <a:accent2>
        <a:srgbClr val="E4002B"/>
      </a:accent2>
      <a:accent3>
        <a:srgbClr val="A6192E"/>
      </a:accent3>
      <a:accent4>
        <a:srgbClr val="861F41"/>
      </a:accent4>
      <a:accent5>
        <a:srgbClr val="E35205"/>
      </a:accent5>
      <a:accent6>
        <a:srgbClr val="DB3EB1"/>
      </a:accent6>
      <a:hlink>
        <a:srgbClr val="000000"/>
      </a:hlink>
      <a:folHlink>
        <a:srgbClr val="E0457B"/>
      </a:folHlink>
    </a:clrScheme>
    <a:fontScheme name="ProvantVerdana">
      <a:majorFont>
        <a:latin typeface="Verdana"/>
        <a:ea typeface=""/>
        <a:cs typeface=""/>
        <a:font script="Jpan" typeface="ＭＳ ゴシック"/>
      </a:majorFont>
      <a:minorFont>
        <a:latin typeface="Verdana"/>
        <a:ea typeface=""/>
        <a:cs typeface=""/>
        <a:font script="Jpan" typeface="ＭＳ 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ppt_master_gere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master_gere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master_gere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master_gere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master_gere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master_gere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master_gere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master_gere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master_gere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master_gere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master_gere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master_gere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FAVV">
  <a:themeElements>
    <a:clrScheme name="FAVV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FAV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AVV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VV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VV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VV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V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V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V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ppt_master_gered</Template>
  <TotalTime>5890</TotalTime>
  <Words>1258</Words>
  <Application>Microsoft Office PowerPoint</Application>
  <PresentationFormat>Diavoorstelling (4:3)</PresentationFormat>
  <Paragraphs>285</Paragraphs>
  <Slides>34</Slides>
  <Notes>34</Notes>
  <HiddenSlides>0</HiddenSlides>
  <MMClips>0</MMClips>
  <ScaleCrop>false</ScaleCrop>
  <HeadingPairs>
    <vt:vector size="4" baseType="variant">
      <vt:variant>
        <vt:lpstr>Thema</vt:lpstr>
      </vt:variant>
      <vt:variant>
        <vt:i4>3</vt:i4>
      </vt:variant>
      <vt:variant>
        <vt:lpstr>Diatitels</vt:lpstr>
      </vt:variant>
      <vt:variant>
        <vt:i4>34</vt:i4>
      </vt:variant>
    </vt:vector>
  </HeadingPairs>
  <TitlesOfParts>
    <vt:vector size="37" baseType="lpstr">
      <vt:lpstr>Slide master</vt:lpstr>
      <vt:lpstr>Kantoorthema</vt:lpstr>
      <vt:lpstr>FAVV</vt:lpstr>
      <vt:lpstr>  Provinciaal overleg organisatie Offerfeest 2015   maandag 22 juni 2015  Bernarduscentrum Antwerpen</vt:lpstr>
      <vt:lpstr>Agenda</vt:lpstr>
      <vt:lpstr>1. Toelichting brief Minister Ben Weyts: ‘Organisatie van het Offerfeest’ </vt:lpstr>
      <vt:lpstr> Slachten in kader van religieuze ritus   </vt:lpstr>
      <vt:lpstr>Verordening 1099/2009 (VL)</vt:lpstr>
      <vt:lpstr>Verordening 853/2004 (fed)</vt:lpstr>
      <vt:lpstr>Verdere regelgeving (fed)</vt:lpstr>
      <vt:lpstr>Overzicht sanitaire erkenningsvoorwaarden (fed)</vt:lpstr>
      <vt:lpstr>2. Voorgestelde alternatieven:</vt:lpstr>
      <vt:lpstr>3. Welke nood aan capaciteit?</vt:lpstr>
      <vt:lpstr>Overzicht slachthuizen provincie Antwerpen</vt:lpstr>
      <vt:lpstr>4. Nood versus beschikbare capaciteit?</vt:lpstr>
      <vt:lpstr>Initiatieven om capaciteit te verhogen</vt:lpstr>
      <vt:lpstr>Aspect Voedselveiligheid</vt:lpstr>
      <vt:lpstr>Overleg Offerfeest 2015 PCE Antwerpen</vt:lpstr>
      <vt:lpstr>Slachten runderen/schapen/geiten</vt:lpstr>
      <vt:lpstr>Verdoofd ritueel slachten </vt:lpstr>
      <vt:lpstr>Verdoofd slachten </vt:lpstr>
      <vt:lpstr>Verdoofd ritueel slachten </vt:lpstr>
      <vt:lpstr>Onverdoofd ritueel slachten </vt:lpstr>
      <vt:lpstr>Slachten in het slachthuis</vt:lpstr>
      <vt:lpstr>Aanvraag bijkomende erkenning SLH</vt:lpstr>
      <vt:lpstr>Aanvraag bijkomende erkenning SLH</vt:lpstr>
      <vt:lpstr>Beheer van operatoren en hun gegevens</vt:lpstr>
      <vt:lpstr>Vragen?</vt:lpstr>
      <vt:lpstr>Aspect Milieuvergunningen</vt:lpstr>
      <vt:lpstr>Vlarem I – Indelingslijst rubriek 45.1 slachhthuizen</vt:lpstr>
      <vt:lpstr>Vlarem II - Artikel 5.45.2.5. Rituele slachtingen</vt:lpstr>
      <vt:lpstr>Overzicht procedures</vt:lpstr>
      <vt:lpstr>Procedure:  Mededeling kleine verandering</vt:lpstr>
      <vt:lpstr>Melding Klasse 3 (a)</vt:lpstr>
      <vt:lpstr>Melding Klasse 3 (b)</vt:lpstr>
      <vt:lpstr>5. En verder…</vt:lpstr>
      <vt:lpstr>PowerPoint-presentatie</vt:lpstr>
    </vt:vector>
  </TitlesOfParts>
  <Company>These Days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dimitri</dc:creator>
  <cp:lastModifiedBy>CLAES Sara</cp:lastModifiedBy>
  <cp:revision>413</cp:revision>
  <cp:lastPrinted>2015-06-22T09:24:51Z</cp:lastPrinted>
  <dcterms:created xsi:type="dcterms:W3CDTF">2013-11-13T23:03:14Z</dcterms:created>
  <dcterms:modified xsi:type="dcterms:W3CDTF">2015-06-24T11:44:12Z</dcterms:modified>
</cp:coreProperties>
</file>