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60" r:id="rId2"/>
    <p:sldId id="301" r:id="rId3"/>
    <p:sldId id="262" r:id="rId4"/>
    <p:sldId id="313" r:id="rId5"/>
    <p:sldId id="271" r:id="rId6"/>
    <p:sldId id="272" r:id="rId7"/>
    <p:sldId id="273" r:id="rId8"/>
    <p:sldId id="274" r:id="rId9"/>
    <p:sldId id="314" r:id="rId10"/>
    <p:sldId id="265" r:id="rId1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VONTS LAZLO" initials="A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  <a:srgbClr val="008000"/>
    <a:srgbClr val="0066CC"/>
    <a:srgbClr val="313232"/>
    <a:srgbClr val="D34838"/>
    <a:srgbClr val="4D4D4D"/>
    <a:srgbClr val="C0C0C0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92" autoAdjust="0"/>
  </p:normalViewPr>
  <p:slideViewPr>
    <p:cSldViewPr showGuides="1">
      <p:cViewPr>
        <p:scale>
          <a:sx n="94" d="100"/>
          <a:sy n="94" d="100"/>
        </p:scale>
        <p:origin x="-484" y="96"/>
      </p:cViewPr>
      <p:guideLst>
        <p:guide orient="horz" pos="4037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869AE9-FC2E-2046-9707-1D571462B6F0}" type="datetime1">
              <a:rPr lang="en-US"/>
              <a:pPr>
                <a:defRPr/>
              </a:pPr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2C2340-759C-CE45-ACF4-952947D46C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8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BEB00FD0-4D9A-CB47-9B17-F96CFF1570E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01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3EC34-C039-4049-9461-03603C02174A}" type="slidenum">
              <a:rPr lang="nl-BE"/>
              <a:pPr/>
              <a:t>1</a:t>
            </a:fld>
            <a:endParaRPr lang="nl-B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74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70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131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93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365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780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0FD0-4D9A-CB47-9B17-F96CFF1570EE}" type="slidenum">
              <a:rPr lang="nl-BE" smtClean="0"/>
              <a:pPr>
                <a:defRPr/>
              </a:pPr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124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136900"/>
            <a:ext cx="7704856" cy="44948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861048"/>
            <a:ext cx="7456488" cy="38639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476500"/>
            <a:ext cx="83058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Bedankt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400800"/>
            <a:ext cx="6324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900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 smtClean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-</a:t>
            </a:r>
            <a:r>
              <a:rPr lang="en-US" sz="900" baseline="0" dirty="0" smtClean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 </a:t>
            </a:r>
            <a:fld id="{FA8FA715-E69F-4247-B6C7-0A6437FC9788}" type="datetime1">
              <a:rPr lang="en-US" sz="900" smtClean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pPr algn="r">
                <a:defRPr/>
              </a:pPr>
              <a:t>7/14/2015</a:t>
            </a:fld>
            <a:endParaRPr lang="en-US" sz="900" dirty="0">
              <a:solidFill>
                <a:schemeClr val="bg1"/>
              </a:solidFill>
              <a:latin typeface="Arial"/>
              <a:ea typeface="BentonSans-Bold" pitchFamily="-107" charset="0"/>
              <a:cs typeface="Arial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476500"/>
            <a:ext cx="7466013" cy="419100"/>
          </a:xfrm>
        </p:spPr>
        <p:txBody>
          <a:bodyPr anchor="t"/>
          <a:lstStyle>
            <a:lvl1pPr>
              <a:defRPr sz="180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2895600"/>
            <a:ext cx="7467600" cy="622300"/>
          </a:xfrm>
        </p:spPr>
        <p:txBody>
          <a:bodyPr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006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43000"/>
            <a:ext cx="82296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Picture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7"/>
          </a:xfrm>
        </p:spPr>
        <p:txBody>
          <a:bodyPr/>
          <a:lstStyle/>
          <a:p>
            <a:r>
              <a:rPr lang="nl-B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2296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486400"/>
            <a:ext cx="5486400" cy="347662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Picture caption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 18pt</a:t>
            </a:r>
          </a:p>
          <a:p>
            <a:pPr lvl="1"/>
            <a:r>
              <a:rPr lang="en-US" dirty="0"/>
              <a:t>Second level 16pt</a:t>
            </a:r>
          </a:p>
          <a:p>
            <a:pPr lvl="2"/>
            <a:r>
              <a:rPr lang="en-US" dirty="0"/>
              <a:t>Third level 14pt</a:t>
            </a:r>
          </a:p>
          <a:p>
            <a:pPr lvl="3"/>
            <a:r>
              <a:rPr lang="en-US" dirty="0"/>
              <a:t>Fourth level </a:t>
            </a:r>
            <a:r>
              <a:rPr lang="en-US" dirty="0" smtClean="0"/>
              <a:t>12pt</a:t>
            </a:r>
          </a:p>
          <a:p>
            <a:pPr lvl="4"/>
            <a:r>
              <a:rPr lang="en-US" dirty="0" err="1" smtClean="0"/>
              <a:t>Fith</a:t>
            </a:r>
            <a:r>
              <a:rPr lang="en-US" dirty="0" smtClean="0"/>
              <a:t> level 10 pt</a:t>
            </a:r>
          </a:p>
          <a:p>
            <a:pPr lvl="5"/>
            <a:r>
              <a:rPr lang="en-US" dirty="0" smtClean="0"/>
              <a:t> </a:t>
            </a:r>
            <a:r>
              <a:rPr lang="en-US" dirty="0" err="1" smtClean="0"/>
              <a:t>Sixt</a:t>
            </a:r>
            <a:r>
              <a:rPr lang="en-US" dirty="0" smtClean="0"/>
              <a:t> level	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324600"/>
            <a:ext cx="6324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900" smtClean="0">
                <a:solidFill>
                  <a:schemeClr val="tx2"/>
                </a:solidFill>
                <a:latin typeface="Verdana"/>
                <a:cs typeface="Verdana"/>
              </a:rPr>
              <a:pPr algn="r">
                <a:defRPr/>
              </a:pPr>
              <a:t>‹nr.›</a:t>
            </a:fld>
            <a:r>
              <a:rPr lang="en-US" sz="9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n-US" sz="900" dirty="0" smtClean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-</a:t>
            </a:r>
            <a:r>
              <a:rPr lang="en-US" sz="900" baseline="0" dirty="0" smtClean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t> </a:t>
            </a:r>
            <a:fld id="{FA8FA715-E69F-4247-B6C7-0A6437FC9788}" type="datetime1">
              <a:rPr lang="en-US" sz="900" smtClean="0">
                <a:solidFill>
                  <a:schemeClr val="tx2"/>
                </a:solidFill>
                <a:latin typeface="Verdana"/>
                <a:ea typeface="BentonSansCond-Regular" pitchFamily="-107" charset="0"/>
                <a:cs typeface="Verdana"/>
              </a:rPr>
              <a:pPr algn="r">
                <a:defRPr/>
              </a:pPr>
              <a:t>7/14/2015</a:t>
            </a:fld>
            <a:endParaRPr lang="en-US" sz="900" dirty="0">
              <a:solidFill>
                <a:schemeClr val="tx2"/>
              </a:solidFill>
              <a:latin typeface="Verdana"/>
              <a:ea typeface="BentonSans-Bold" pitchFamily="-107" charset="0"/>
              <a:cs typeface="Verdana"/>
            </a:endParaRPr>
          </a:p>
        </p:txBody>
      </p:sp>
      <p:pic>
        <p:nvPicPr>
          <p:cNvPr id="6" name="Picture 5" descr="provant_logo_RG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9900" y="6165304"/>
            <a:ext cx="1346886" cy="400596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67" y="6217331"/>
            <a:ext cx="823841" cy="380021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165304"/>
            <a:ext cx="487161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4001" r:id="rId2"/>
    <p:sldLayoutId id="2147483983" r:id="rId3"/>
    <p:sldLayoutId id="2147483984" r:id="rId4"/>
    <p:sldLayoutId id="2147483985" r:id="rId5"/>
    <p:sldLayoutId id="2147483987" r:id="rId6"/>
    <p:sldLayoutId id="2147483986" r:id="rId7"/>
    <p:sldLayoutId id="2147483990" r:id="rId8"/>
    <p:sldLayoutId id="2147483994" r:id="rId9"/>
    <p:sldLayoutId id="2147483999" r:id="rId10"/>
    <p:sldLayoutId id="214748400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cap="none">
          <a:solidFill>
            <a:schemeClr val="accent1"/>
          </a:solidFill>
          <a:latin typeface="Verdana"/>
          <a:ea typeface="ＭＳ Ｐゴシック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/>
        <a:buChar char="•"/>
        <a:defRPr>
          <a:solidFill>
            <a:schemeClr val="tx2"/>
          </a:solidFill>
          <a:latin typeface="Verdana"/>
          <a:ea typeface="ＭＳ Ｐゴシック" charset="-128"/>
          <a:cs typeface="Verdana"/>
        </a:defRPr>
      </a:lvl1pPr>
      <a:lvl2pPr marL="3952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/>
        <a:buChar char="•"/>
        <a:defRPr sz="1600">
          <a:solidFill>
            <a:schemeClr val="tx2"/>
          </a:solidFill>
          <a:latin typeface="Verdana"/>
          <a:ea typeface="ＭＳ Ｐゴシック" charset="-128"/>
          <a:cs typeface="Verdana"/>
        </a:defRPr>
      </a:lvl2pPr>
      <a:lvl3pPr marL="574675" indent="-179388" algn="l" rtl="0" eaLnBrk="0" fontAlgn="base" hangingPunct="0">
        <a:spcBef>
          <a:spcPts val="500"/>
        </a:spcBef>
        <a:spcAft>
          <a:spcPct val="0"/>
        </a:spcAft>
        <a:buClr>
          <a:srgbClr val="4D4D4D"/>
        </a:buClr>
        <a:buFont typeface="Arial"/>
        <a:buChar char="•"/>
        <a:defRPr sz="1400">
          <a:solidFill>
            <a:schemeClr val="tx2"/>
          </a:solidFill>
          <a:latin typeface="Verdana"/>
          <a:ea typeface="ＭＳ Ｐゴシック" charset="-128"/>
          <a:cs typeface="Verdana"/>
        </a:defRPr>
      </a:lvl3pPr>
      <a:lvl4pPr marL="900000" indent="-179388" algn="l" rtl="0" eaLnBrk="0" fontAlgn="base" hangingPunct="0">
        <a:spcBef>
          <a:spcPts val="700"/>
        </a:spcBef>
        <a:spcAft>
          <a:spcPct val="0"/>
        </a:spcAft>
        <a:buClr>
          <a:srgbClr val="4D4D4D"/>
        </a:buClr>
        <a:buFont typeface="Arial"/>
        <a:buChar char="•"/>
        <a:defRPr sz="1200">
          <a:solidFill>
            <a:schemeClr val="tx2"/>
          </a:solidFill>
          <a:latin typeface="Verdana"/>
          <a:ea typeface="ＭＳ Ｐゴシック" charset="-128"/>
          <a:cs typeface="Verdana"/>
        </a:defRPr>
      </a:lvl4pPr>
      <a:lvl5pPr marL="1080000" indent="-179388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Arial"/>
        <a:buChar char="•"/>
        <a:defRPr sz="1000">
          <a:solidFill>
            <a:schemeClr val="tx2"/>
          </a:solidFill>
          <a:latin typeface="Verdana"/>
          <a:ea typeface="ＭＳ Ｐゴシック" charset="-128"/>
          <a:cs typeface="Verdana"/>
        </a:defRPr>
      </a:lvl5pPr>
      <a:lvl6pPr marL="1440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1000" baseline="0"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2</a:t>
            </a:r>
            <a:r>
              <a:rPr lang="nl-NL" baseline="30000" dirty="0" smtClean="0"/>
              <a:t>de</a:t>
            </a:r>
            <a:r>
              <a:rPr lang="nl-NL" dirty="0" smtClean="0"/>
              <a:t> provinciaal </a:t>
            </a:r>
            <a:r>
              <a:rPr lang="nl-NL" dirty="0"/>
              <a:t>overleg organisatie </a:t>
            </a:r>
            <a:r>
              <a:rPr lang="nl-NL" dirty="0" smtClean="0"/>
              <a:t>Offerfeest 2015 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000" dirty="0" smtClean="0"/>
              <a:t>dinsdag 14 juli 2015 </a:t>
            </a:r>
            <a:br>
              <a:rPr lang="nl-NL" sz="2000" dirty="0" smtClean="0"/>
            </a:br>
            <a:r>
              <a:rPr lang="nl-NL" sz="2000" dirty="0" smtClean="0"/>
              <a:t>Bernarduscentrum Antwerpen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3233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Verdana"/>
                <a:cs typeface="Verdana"/>
              </a:rPr>
              <a:t>Bedankt</a:t>
            </a:r>
            <a:endParaRPr lang="en-US" sz="6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95536" y="5074430"/>
            <a:ext cx="807720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r>
              <a:rPr lang="nl-BE" sz="1200" cap="all" dirty="0" smtClean="0">
                <a:solidFill>
                  <a:schemeClr val="bg1"/>
                </a:solidFill>
                <a:latin typeface="Verdana"/>
                <a:cs typeface="Verdana"/>
              </a:rPr>
              <a:t>Gouverneur </a:t>
            </a:r>
            <a:r>
              <a:rPr lang="en-GB" sz="1200" b="1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Cathy </a:t>
            </a:r>
            <a:r>
              <a:rPr lang="en-GB" sz="1200" b="1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Berx</a:t>
            </a:r>
            <a:endParaRPr lang="en-US" sz="1200" b="1" kern="1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r>
              <a:rPr lang="en-GB" sz="1200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Provinciehuis</a:t>
            </a:r>
            <a:r>
              <a:rPr lang="en-GB" sz="1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- </a:t>
            </a:r>
            <a:r>
              <a:rPr lang="en-GB" sz="1200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Parkhuis</a:t>
            </a:r>
            <a:r>
              <a:rPr lang="en-GB" sz="12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en-GB" sz="1200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Koningin</a:t>
            </a:r>
            <a:r>
              <a:rPr lang="en-GB" sz="1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en-GB" sz="1200" kern="1200" dirty="0" err="1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Elisabethlei</a:t>
            </a:r>
            <a:r>
              <a:rPr lang="en-GB" sz="1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 18, 2018 Antwerpen</a:t>
            </a:r>
            <a:endParaRPr lang="en-US" sz="1200" kern="1200" dirty="0" smtClean="0">
              <a:solidFill>
                <a:schemeClr val="bg1"/>
              </a:solidFill>
              <a:latin typeface="Verdana"/>
              <a:ea typeface="+mn-ea"/>
              <a:cs typeface="Verdana"/>
            </a:endParaRPr>
          </a:p>
          <a:p>
            <a:r>
              <a:rPr lang="en-GB" sz="1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rPr>
              <a:t>T 03 240 50 60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Verdana"/>
                <a:cs typeface="Verdana"/>
              </a:rPr>
              <a:t>www.cathyberx.be</a:t>
            </a:r>
            <a:endParaRPr lang="en-US" sz="1200" kern="1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1156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2400" dirty="0" smtClean="0"/>
          </a:p>
          <a:p>
            <a:pPr marL="636588" lvl="1" indent="-457200">
              <a:buFont typeface="+mj-lt"/>
              <a:buAutoNum type="arabicPeriod"/>
            </a:pPr>
            <a:r>
              <a:rPr lang="nl-BE" sz="2400" dirty="0"/>
              <a:t>Verslag overleg Offerfeest </a:t>
            </a:r>
            <a:r>
              <a:rPr lang="nl-BE" sz="2400" dirty="0" smtClean="0"/>
              <a:t>22/06</a:t>
            </a:r>
          </a:p>
          <a:p>
            <a:pPr marL="636588" lvl="1" indent="-457200">
              <a:buFont typeface="+mj-lt"/>
              <a:buAutoNum type="arabicPeriod"/>
            </a:pPr>
            <a:r>
              <a:rPr lang="nl-BE" sz="2400" dirty="0" smtClean="0"/>
              <a:t>Toelichting handleidingen Offerfeest</a:t>
            </a:r>
            <a:endParaRPr lang="nl-BE" sz="2400" dirty="0"/>
          </a:p>
          <a:p>
            <a:pPr marL="636588" lvl="1" indent="-457200">
              <a:buFont typeface="+mj-lt"/>
              <a:buAutoNum type="arabicPeriod"/>
            </a:pPr>
            <a:r>
              <a:rPr lang="nl-BE" sz="2400" dirty="0"/>
              <a:t>Terugkoppeling moslimgemeenschap over de voorgestelde en andere alternatieven</a:t>
            </a:r>
          </a:p>
          <a:p>
            <a:pPr marL="636588" lvl="1" indent="-457200">
              <a:buFont typeface="+mj-lt"/>
              <a:buAutoNum type="arabicPeriod"/>
            </a:pPr>
            <a:r>
              <a:rPr lang="nl-BE" sz="2400" dirty="0"/>
              <a:t>Stand van zaken alternatieven/oplossingen voor capaciteitsuitbreiding</a:t>
            </a:r>
          </a:p>
          <a:p>
            <a:pPr marL="636588" lvl="1" indent="-457200">
              <a:buFont typeface="+mj-lt"/>
              <a:buAutoNum type="arabicPeriod"/>
            </a:pPr>
            <a:r>
              <a:rPr lang="nl-BE" sz="2400" dirty="0"/>
              <a:t>Concrete uitwerking van voorafgaande     verplichte inschrijving</a:t>
            </a:r>
          </a:p>
          <a:p>
            <a:pPr marL="636588" lvl="1" indent="-457200">
              <a:buFont typeface="+mj-lt"/>
              <a:buAutoNum type="arabicPeriod"/>
            </a:pPr>
            <a:r>
              <a:rPr lang="nl-BE" sz="2400" dirty="0"/>
              <a:t>Praktische </a:t>
            </a:r>
            <a:r>
              <a:rPr lang="nl-BE" sz="2400" dirty="0" smtClean="0"/>
              <a:t>organisatie/opvolging + varia</a:t>
            </a:r>
            <a:endParaRPr lang="nl-BE" sz="24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05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04" y="620688"/>
            <a:ext cx="8229600" cy="811560"/>
          </a:xfrm>
        </p:spPr>
        <p:txBody>
          <a:bodyPr/>
          <a:lstStyle/>
          <a:p>
            <a:pPr lvl="1"/>
            <a:r>
              <a:rPr lang="en-US" sz="3000" b="1" dirty="0" smtClean="0">
                <a:solidFill>
                  <a:schemeClr val="accent1"/>
                </a:solidFill>
                <a:latin typeface="Verdana"/>
                <a:cs typeface="Verdana"/>
              </a:rPr>
              <a:t>  1</a:t>
            </a:r>
            <a:r>
              <a:rPr lang="en-US" sz="3000" b="1" dirty="0">
                <a:solidFill>
                  <a:schemeClr val="accent1"/>
                </a:solidFill>
                <a:latin typeface="Verdana"/>
                <a:cs typeface="Verdana"/>
              </a:rPr>
              <a:t>.</a:t>
            </a:r>
            <a:r>
              <a:rPr lang="nl-BE" sz="3000" b="1" dirty="0">
                <a:solidFill>
                  <a:schemeClr val="accent1"/>
                </a:solidFill>
                <a:latin typeface="Verdana"/>
                <a:cs typeface="Verdana"/>
              </a:rPr>
              <a:t> Verslag overleg Offerfeest 22/06</a:t>
            </a:r>
            <a:r>
              <a:rPr lang="nl-BE" sz="2400" b="1" dirty="0">
                <a:solidFill>
                  <a:schemeClr val="tx1"/>
                </a:solidFill>
              </a:rPr>
              <a:t/>
            </a:r>
            <a:br>
              <a:rPr lang="nl-BE" sz="2400" b="1" dirty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2400" dirty="0" smtClean="0"/>
              <a:t>p.6, p.7, p.9  </a:t>
            </a:r>
            <a:r>
              <a:rPr lang="nl-NL" sz="2400" dirty="0"/>
              <a:t>: </a:t>
            </a:r>
            <a:r>
              <a:rPr lang="nl-NL" sz="2400" dirty="0" smtClean="0"/>
              <a:t>Niet Freya </a:t>
            </a:r>
            <a:r>
              <a:rPr lang="nl-NL" sz="2400" dirty="0" err="1" smtClean="0"/>
              <a:t>Perdaens</a:t>
            </a:r>
            <a:r>
              <a:rPr lang="nl-NL" sz="2400" dirty="0" smtClean="0"/>
              <a:t>, wel </a:t>
            </a:r>
            <a:r>
              <a:rPr lang="nl-NL" sz="2400" dirty="0"/>
              <a:t>haar collega Lies </a:t>
            </a:r>
            <a:r>
              <a:rPr lang="nl-NL" sz="2400" dirty="0" err="1"/>
              <a:t>Vandeneede</a:t>
            </a:r>
            <a:r>
              <a:rPr lang="nl-NL" sz="2400" dirty="0"/>
              <a:t> </a:t>
            </a:r>
            <a:r>
              <a:rPr lang="nl-NL" sz="2400" dirty="0" smtClean="0"/>
              <a:t>nam telkens het woord </a:t>
            </a:r>
          </a:p>
          <a:p>
            <a:pPr marL="0" lvl="0" indent="0">
              <a:buNone/>
            </a:pPr>
            <a:endParaRPr lang="nl-NL" sz="2400" dirty="0"/>
          </a:p>
          <a:p>
            <a:r>
              <a:rPr lang="nl-NL" sz="2400" dirty="0" smtClean="0"/>
              <a:t>Aanvulling </a:t>
            </a:r>
            <a:r>
              <a:rPr lang="nl-NL" sz="2400" dirty="0"/>
              <a:t>bij </a:t>
            </a:r>
            <a:r>
              <a:rPr lang="nl-NL" sz="2400" dirty="0" smtClean="0"/>
              <a:t>punt 2</a:t>
            </a:r>
            <a:r>
              <a:rPr lang="nl-NL" sz="2400" dirty="0"/>
              <a:t>. Inschatting of en in welke mate gebruik zal worden gemaakt van de voorgestelde alternatieven (p.4):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‘</a:t>
            </a:r>
            <a:r>
              <a:rPr lang="nl-NL" sz="2400" i="1" dirty="0"/>
              <a:t>Schepen Fons </a:t>
            </a:r>
            <a:r>
              <a:rPr lang="nl-NL" sz="2400" i="1" dirty="0" err="1"/>
              <a:t>Duchateau</a:t>
            </a:r>
            <a:r>
              <a:rPr lang="nl-NL" sz="2400" i="1" dirty="0"/>
              <a:t> geeft toelichting bij </a:t>
            </a:r>
            <a:r>
              <a:rPr lang="nl-NL" sz="2400" i="1" dirty="0" smtClean="0"/>
              <a:t>	het </a:t>
            </a:r>
            <a:r>
              <a:rPr lang="nl-NL" sz="2400" i="1" dirty="0"/>
              <a:t>experiment dat hij zal organiseren over </a:t>
            </a:r>
            <a:r>
              <a:rPr lang="nl-NL" sz="2400" i="1" dirty="0" smtClean="0"/>
              <a:t>	omkeerbare </a:t>
            </a:r>
            <a:r>
              <a:rPr lang="nl-NL" sz="2400" i="1" dirty="0"/>
              <a:t>verdoving door elektronarcose.’ </a:t>
            </a:r>
          </a:p>
          <a:p>
            <a:pPr marL="0" indent="0">
              <a:buNone/>
            </a:pPr>
            <a:endParaRPr lang="nl-NL" sz="2400" i="1" dirty="0" smtClean="0"/>
          </a:p>
          <a:p>
            <a:r>
              <a:rPr lang="nl-NL" sz="2400" dirty="0" smtClean="0"/>
              <a:t>Nog aanvullingen of opmerkingen? </a:t>
            </a:r>
            <a:endParaRPr lang="nl-BE" sz="2400" dirty="0"/>
          </a:p>
          <a:p>
            <a:pPr marL="0" lvl="0" indent="0">
              <a:buNone/>
            </a:pPr>
            <a:endParaRPr lang="nl-BE" sz="2400" dirty="0"/>
          </a:p>
          <a:p>
            <a:pPr marL="0" indent="0">
              <a:buNone/>
            </a:pPr>
            <a:endParaRPr lang="nl-BE" sz="3000" b="1" dirty="0">
              <a:solidFill>
                <a:schemeClr val="accent1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51304" cy="579437"/>
          </a:xfrm>
        </p:spPr>
        <p:txBody>
          <a:bodyPr/>
          <a:lstStyle/>
          <a:p>
            <a:pPr algn="ctr"/>
            <a:r>
              <a:rPr lang="nl-BE" dirty="0" smtClean="0"/>
              <a:t>2.Toelichting handleidingen Offerfeest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495800"/>
          </a:xfrm>
        </p:spPr>
        <p:txBody>
          <a:bodyPr/>
          <a:lstStyle/>
          <a:p>
            <a:r>
              <a:rPr lang="en-US" sz="2400" dirty="0" err="1"/>
              <a:t>Toelichting</a:t>
            </a:r>
            <a:r>
              <a:rPr lang="en-US" sz="2400" dirty="0"/>
              <a:t> door </a:t>
            </a:r>
            <a:r>
              <a:rPr lang="en-US" sz="2400" dirty="0" err="1"/>
              <a:t>Mevr</a:t>
            </a:r>
            <a:r>
              <a:rPr lang="en-US" sz="2400" dirty="0"/>
              <a:t>. Els </a:t>
            </a:r>
            <a:r>
              <a:rPr lang="en-US" sz="2400" dirty="0" err="1"/>
              <a:t>Vanautryve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Raadgever</a:t>
            </a:r>
            <a:r>
              <a:rPr lang="en-US" dirty="0"/>
              <a:t> </a:t>
            </a:r>
            <a:r>
              <a:rPr lang="en-US" dirty="0" err="1"/>
              <a:t>Dierenwelzijn</a:t>
            </a:r>
            <a:r>
              <a:rPr lang="en-US" dirty="0"/>
              <a:t> van </a:t>
            </a:r>
            <a:r>
              <a:rPr lang="en-US" dirty="0" err="1"/>
              <a:t>Vlaams</a:t>
            </a:r>
            <a:r>
              <a:rPr lang="en-US" dirty="0"/>
              <a:t> Minister van 	</a:t>
            </a:r>
            <a:r>
              <a:rPr lang="en-US" dirty="0" err="1"/>
              <a:t>Mobiliteit</a:t>
            </a:r>
            <a:r>
              <a:rPr lang="en-US" dirty="0"/>
              <a:t>, </a:t>
            </a:r>
            <a:r>
              <a:rPr lang="en-US" dirty="0" err="1"/>
              <a:t>Openbare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, </a:t>
            </a:r>
            <a:r>
              <a:rPr lang="en-US" dirty="0" err="1"/>
              <a:t>Vlaamse</a:t>
            </a:r>
            <a:r>
              <a:rPr lang="en-US" dirty="0"/>
              <a:t> Rand, </a:t>
            </a:r>
            <a:r>
              <a:rPr lang="en-US" dirty="0" err="1"/>
              <a:t>Toerisme</a:t>
            </a:r>
            <a:r>
              <a:rPr lang="en-US" dirty="0"/>
              <a:t> 	en </a:t>
            </a:r>
            <a:r>
              <a:rPr lang="en-US" dirty="0" smtClean="0"/>
              <a:t>	</a:t>
            </a:r>
            <a:r>
              <a:rPr lang="en-US" dirty="0" err="1" smtClean="0"/>
              <a:t>Dierenwelzijn</a:t>
            </a:r>
            <a:r>
              <a:rPr lang="en-US" dirty="0" smtClean="0"/>
              <a:t> </a:t>
            </a:r>
            <a:r>
              <a:rPr lang="en-US" dirty="0"/>
              <a:t>Ben </a:t>
            </a:r>
            <a:r>
              <a:rPr lang="en-US" dirty="0" err="1"/>
              <a:t>Weyts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57" y="2636912"/>
            <a:ext cx="2526671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8150"/>
            <a:ext cx="2548643" cy="3321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1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95320" cy="579437"/>
          </a:xfrm>
        </p:spPr>
        <p:txBody>
          <a:bodyPr/>
          <a:lstStyle/>
          <a:p>
            <a:pPr lvl="1"/>
            <a:r>
              <a:rPr lang="nl-BE" sz="3000" b="1" dirty="0" smtClean="0">
                <a:solidFill>
                  <a:schemeClr val="accent1"/>
                </a:solidFill>
                <a:latin typeface="Verdana"/>
                <a:cs typeface="Verdana"/>
              </a:rPr>
              <a:t>3. </a:t>
            </a:r>
            <a:r>
              <a:rPr lang="nl-BE" sz="3000" b="1" dirty="0">
                <a:solidFill>
                  <a:schemeClr val="accent1"/>
                </a:solidFill>
                <a:latin typeface="Verdana"/>
                <a:cs typeface="Verdana"/>
              </a:rPr>
              <a:t>Terugkoppeling moslimgemeenschap </a:t>
            </a:r>
            <a:r>
              <a:rPr lang="nl-BE" sz="3000" b="1" dirty="0" smtClean="0">
                <a:solidFill>
                  <a:schemeClr val="accent1"/>
                </a:solidFill>
                <a:latin typeface="Verdana"/>
                <a:cs typeface="Verdana"/>
              </a:rPr>
              <a:t>voorgestelde </a:t>
            </a:r>
            <a:r>
              <a:rPr lang="nl-BE" sz="3000" b="1" dirty="0">
                <a:solidFill>
                  <a:schemeClr val="accent1"/>
                </a:solidFill>
                <a:latin typeface="Verdana"/>
                <a:cs typeface="Verdana"/>
              </a:rPr>
              <a:t>en andere alternatieven</a:t>
            </a:r>
            <a:r>
              <a:rPr lang="nl-BE" sz="2400" dirty="0"/>
              <a:t/>
            </a:r>
            <a:br>
              <a:rPr lang="nl-BE" sz="2400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020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2400" dirty="0"/>
              <a:t>Slachten met voorafgaande verdoving </a:t>
            </a:r>
            <a:endParaRPr lang="nl-BE" sz="2400" dirty="0" smtClean="0"/>
          </a:p>
          <a:p>
            <a:pPr>
              <a:lnSpc>
                <a:spcPct val="150000"/>
              </a:lnSpc>
            </a:pPr>
            <a:r>
              <a:rPr lang="nl-BE" sz="2400" dirty="0" smtClean="0"/>
              <a:t>Het </a:t>
            </a:r>
            <a:r>
              <a:rPr lang="nl-BE" sz="2400" dirty="0"/>
              <a:t>schenken van een </a:t>
            </a:r>
            <a:r>
              <a:rPr lang="nl-BE" sz="2400" dirty="0" smtClean="0"/>
              <a:t>gift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Spreiden </a:t>
            </a:r>
            <a:r>
              <a:rPr lang="nl-BE" sz="2400" dirty="0"/>
              <a:t>van de slachtingen over de duur van het </a:t>
            </a:r>
            <a:r>
              <a:rPr lang="nl-BE" sz="2400" dirty="0" smtClean="0"/>
              <a:t>Offerfeest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Vooraf </a:t>
            </a:r>
            <a:r>
              <a:rPr lang="nl-BE" sz="2400" dirty="0"/>
              <a:t>bestellen van vlees geslacht volgens de </a:t>
            </a:r>
            <a:r>
              <a:rPr lang="nl-BE" sz="2400" dirty="0" smtClean="0"/>
              <a:t>voorschriften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Een </a:t>
            </a:r>
            <a:r>
              <a:rPr lang="nl-BE" sz="2400" dirty="0"/>
              <a:t>rund slachten in plaats van een </a:t>
            </a:r>
            <a:r>
              <a:rPr lang="nl-BE" sz="2400" dirty="0" smtClean="0"/>
              <a:t>schaap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Andere?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972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9437"/>
          </a:xfrm>
        </p:spPr>
        <p:txBody>
          <a:bodyPr/>
          <a:lstStyle/>
          <a:p>
            <a:pPr lvl="1"/>
            <a:r>
              <a:rPr lang="nl-BE" sz="3000" b="1" dirty="0" smtClean="0">
                <a:solidFill>
                  <a:schemeClr val="accent1"/>
                </a:solidFill>
                <a:latin typeface="Verdana"/>
                <a:cs typeface="Verdana"/>
              </a:rPr>
              <a:t>4. </a:t>
            </a:r>
            <a:r>
              <a:rPr lang="nl-BE" sz="3000" b="1" dirty="0">
                <a:solidFill>
                  <a:schemeClr val="accent1"/>
                </a:solidFill>
                <a:latin typeface="Verdana"/>
                <a:cs typeface="Verdana"/>
              </a:rPr>
              <a:t>Stand van zaken alternatieven</a:t>
            </a:r>
            <a:r>
              <a:rPr lang="nl-BE" sz="3000" b="1" dirty="0" smtClean="0">
                <a:solidFill>
                  <a:schemeClr val="accent1"/>
                </a:solidFill>
                <a:latin typeface="Verdana"/>
                <a:cs typeface="Verdana"/>
              </a:rPr>
              <a:t>/ oplossingen capaciteitsuitbreiding</a:t>
            </a:r>
            <a:r>
              <a:rPr lang="nl-BE" sz="2400" dirty="0"/>
              <a:t/>
            </a:r>
            <a:br>
              <a:rPr lang="nl-BE" sz="2400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9200"/>
            <a:ext cx="8579296" cy="4874096"/>
          </a:xfrm>
        </p:spPr>
        <p:txBody>
          <a:bodyPr/>
          <a:lstStyle/>
          <a:p>
            <a:r>
              <a:rPr lang="nl-BE" sz="2400" dirty="0" smtClean="0"/>
              <a:t>Gebaseerd </a:t>
            </a:r>
            <a:r>
              <a:rPr lang="nl-BE" sz="2400" dirty="0"/>
              <a:t>op gegevens 2014 </a:t>
            </a:r>
            <a:r>
              <a:rPr lang="nl-BE" sz="2400" dirty="0" smtClean="0"/>
              <a:t>(cijfers Minister Ben </a:t>
            </a:r>
            <a:r>
              <a:rPr lang="nl-BE" sz="2400" dirty="0" err="1" smtClean="0"/>
              <a:t>Weyts</a:t>
            </a:r>
            <a:r>
              <a:rPr lang="nl-BE" sz="2400" dirty="0" smtClean="0"/>
              <a:t> </a:t>
            </a:r>
            <a:r>
              <a:rPr lang="nl-BE" sz="2400" dirty="0"/>
              <a:t>+ eigen rondvraag)</a:t>
            </a:r>
          </a:p>
          <a:p>
            <a:r>
              <a:rPr lang="nl-BE" sz="2400" dirty="0"/>
              <a:t>Cijfers geven een benadering: geen exacte </a:t>
            </a:r>
            <a:r>
              <a:rPr lang="nl-BE" sz="2400" dirty="0" smtClean="0"/>
              <a:t>cijfers</a:t>
            </a:r>
            <a:endParaRPr lang="nl-BE" sz="24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Opmerking: circa 4 450 schapen werden op grondgebied stad Antwerpen geslacht. Daarvan: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	- 3 050 in erkend slachthuis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- 1 400 op tijdelijke slachtvloer</a:t>
            </a:r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43454"/>
              </p:ext>
            </p:extLst>
          </p:nvPr>
        </p:nvGraphicFramePr>
        <p:xfrm>
          <a:off x="827584" y="2636912"/>
          <a:ext cx="7416825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568286"/>
                <a:gridCol w="2472275"/>
              </a:tblGrid>
              <a:tr h="154816">
                <a:tc>
                  <a:txBody>
                    <a:bodyPr/>
                    <a:lstStyle/>
                    <a:p>
                      <a:r>
                        <a:rPr lang="nl-BE" dirty="0" smtClean="0"/>
                        <a:t>Aantal geslacht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Dier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Opmerking 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dirty="0" smtClean="0"/>
                        <a:t>9</a:t>
                      </a:r>
                      <a:r>
                        <a:rPr lang="nl-BE" baseline="0" dirty="0" smtClean="0"/>
                        <a:t> 250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Schapen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Provincie Antwerpen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dirty="0" smtClean="0"/>
                        <a:t>350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Kalveren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Alle in Geel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nl-BE" dirty="0" smtClean="0"/>
                        <a:t>950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Runderen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Alle</a:t>
                      </a:r>
                      <a:r>
                        <a:rPr lang="nl-BE" baseline="0" dirty="0" smtClean="0"/>
                        <a:t> in </a:t>
                      </a:r>
                      <a:r>
                        <a:rPr lang="nl-BE" dirty="0" smtClean="0"/>
                        <a:t>Heist O/D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dirty="0" smtClean="0"/>
                        <a:t>Berg en Mechelen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0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4. Stand van zaken alternatieven/ oplossingen capaciteitsuitbreiding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24544" y="980728"/>
            <a:ext cx="9237712" cy="4495800"/>
          </a:xfrm>
        </p:spPr>
        <p:txBody>
          <a:bodyPr/>
          <a:lstStyle/>
          <a:p>
            <a:pPr marL="0" indent="0">
              <a:buNone/>
            </a:pPr>
            <a:endParaRPr lang="nl-BE" sz="2400" dirty="0"/>
          </a:p>
          <a:p>
            <a:pPr lvl="3"/>
            <a:r>
              <a:rPr lang="nl-NL" sz="2400" dirty="0"/>
              <a:t>Verhoging capaciteit slachthuis </a:t>
            </a:r>
            <a:r>
              <a:rPr lang="nl-NL" sz="2400" dirty="0" smtClean="0"/>
              <a:t>Salembier? </a:t>
            </a:r>
            <a:endParaRPr lang="nl-BE" sz="2400" dirty="0"/>
          </a:p>
          <a:p>
            <a:pPr lvl="3"/>
            <a:r>
              <a:rPr lang="nl-NL" sz="2400" dirty="0" smtClean="0"/>
              <a:t>Slachtlijn </a:t>
            </a:r>
            <a:r>
              <a:rPr lang="nl-NL" sz="2400" dirty="0"/>
              <a:t>voor schapen in het slachthuis van </a:t>
            </a:r>
            <a:r>
              <a:rPr lang="nl-NL" sz="2400" dirty="0" smtClean="0"/>
              <a:t>Geel? </a:t>
            </a:r>
            <a:endParaRPr lang="nl-BE" sz="2400" dirty="0"/>
          </a:p>
          <a:p>
            <a:pPr lvl="3"/>
            <a:r>
              <a:rPr lang="nl-NL" sz="2400" dirty="0"/>
              <a:t>Stand van zaken slachthuissite </a:t>
            </a:r>
            <a:r>
              <a:rPr lang="nl-NL" sz="2400" dirty="0" smtClean="0"/>
              <a:t>Antwerpen?</a:t>
            </a:r>
            <a:endParaRPr lang="nl-BE" sz="2400" dirty="0"/>
          </a:p>
          <a:p>
            <a:pPr lvl="3"/>
            <a:r>
              <a:rPr lang="nl-NL" sz="2400" dirty="0"/>
              <a:t>Nog andere/nieuwe initiatieven waarbij voorzien wordt in bijkomende slachtcapaciteit? (Lier, Mechelen, Wommelgem…?)</a:t>
            </a:r>
            <a:endParaRPr lang="nl-BE" sz="2400" dirty="0"/>
          </a:p>
          <a:p>
            <a:pPr lvl="3"/>
            <a:r>
              <a:rPr lang="nl-NL" sz="2400" dirty="0"/>
              <a:t>Restcapaciteit in </a:t>
            </a:r>
            <a:r>
              <a:rPr lang="nl-NL" sz="2400" dirty="0" smtClean="0"/>
              <a:t>Nederland? </a:t>
            </a:r>
          </a:p>
          <a:p>
            <a:pPr lvl="3"/>
            <a:r>
              <a:rPr lang="nl-NL" sz="2400" dirty="0" smtClean="0"/>
              <a:t>Uitbreiding </a:t>
            </a:r>
            <a:r>
              <a:rPr lang="nl-NL" sz="2400" dirty="0"/>
              <a:t>van het tijdsvenster waarbinnen geslacht kan worden: nuttig en mogelijk &gt; ja of nee?</a:t>
            </a:r>
            <a:endParaRPr lang="nl-BE" sz="24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9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043" y="188640"/>
            <a:ext cx="8892480" cy="579437"/>
          </a:xfrm>
        </p:spPr>
        <p:txBody>
          <a:bodyPr/>
          <a:lstStyle/>
          <a:p>
            <a:r>
              <a:rPr lang="nl-BE" dirty="0" smtClean="0"/>
              <a:t>5. Voorafgaande</a:t>
            </a:r>
            <a:r>
              <a:rPr lang="nl-BE" dirty="0"/>
              <a:t>, verplichte inschrijving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435280" cy="5040560"/>
          </a:xfrm>
        </p:spPr>
        <p:txBody>
          <a:bodyPr/>
          <a:lstStyle/>
          <a:p>
            <a:pPr marL="342900" lvl="3" indent="-342900">
              <a:spcBef>
                <a:spcPct val="20000"/>
              </a:spcBef>
              <a:buClr>
                <a:schemeClr val="bg2"/>
              </a:buClr>
              <a:buSzPct val="120000"/>
            </a:pPr>
            <a:r>
              <a:rPr lang="nl-NL" sz="2400" dirty="0" smtClean="0"/>
              <a:t>Voorstellen om een voorafgaande inschrijving te organiseren? </a:t>
            </a:r>
          </a:p>
          <a:p>
            <a:pPr marL="0" lvl="3" indent="0">
              <a:spcBef>
                <a:spcPct val="20000"/>
              </a:spcBef>
              <a:buClr>
                <a:schemeClr val="bg2"/>
              </a:buClr>
              <a:buSzPct val="120000"/>
              <a:buNone/>
            </a:pPr>
            <a:endParaRPr lang="nl-NL" sz="2400" dirty="0" smtClean="0"/>
          </a:p>
          <a:p>
            <a:pPr marL="342900" lvl="3" indent="-342900">
              <a:spcBef>
                <a:spcPct val="20000"/>
              </a:spcBef>
              <a:buClr>
                <a:schemeClr val="bg2"/>
              </a:buClr>
              <a:buSzPct val="120000"/>
            </a:pPr>
            <a:r>
              <a:rPr lang="nl-NL" sz="2400" dirty="0" smtClean="0"/>
              <a:t>Nuttig/nodig om op voorhand slachtcapaciteit in te schatten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37590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9437"/>
          </a:xfrm>
        </p:spPr>
        <p:txBody>
          <a:bodyPr/>
          <a:lstStyle/>
          <a:p>
            <a:pPr lvl="0"/>
            <a:r>
              <a:rPr lang="nl-BE" dirty="0"/>
              <a:t>6</a:t>
            </a:r>
            <a:r>
              <a:rPr lang="nl-BE" dirty="0" smtClean="0"/>
              <a:t>. </a:t>
            </a:r>
            <a:r>
              <a:rPr lang="nl-NL" dirty="0"/>
              <a:t>Praktische organisatie/opvolging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Afleveren van </a:t>
            </a:r>
            <a:r>
              <a:rPr lang="nl-BE" sz="2400" dirty="0" smtClean="0"/>
              <a:t>slachtattesten</a:t>
            </a:r>
          </a:p>
          <a:p>
            <a:pPr marL="0" indent="0">
              <a:buNone/>
            </a:pPr>
            <a:endParaRPr lang="nl-BE" sz="2400" dirty="0" smtClean="0">
              <a:solidFill>
                <a:srgbClr val="FF0000"/>
              </a:solidFill>
            </a:endParaRPr>
          </a:p>
          <a:p>
            <a:r>
              <a:rPr lang="nl-BE" sz="2400" dirty="0" smtClean="0"/>
              <a:t>Openbare orde &gt; zie ook handleiding van de Vlaamse Regering ‘Handleiding voor het toezicht op het islamitisch Offerfeest’</a:t>
            </a:r>
          </a:p>
          <a:p>
            <a:pPr marL="0" indent="0">
              <a:buNone/>
            </a:pPr>
            <a:endParaRPr lang="nl-BE" sz="2400" dirty="0" smtClean="0"/>
          </a:p>
          <a:p>
            <a:r>
              <a:rPr lang="nl-BE" sz="2400" dirty="0" smtClean="0"/>
              <a:t>Overige variapunten?</a:t>
            </a:r>
          </a:p>
          <a:p>
            <a:endParaRPr lang="nl-BE" sz="2400" dirty="0"/>
          </a:p>
          <a:p>
            <a:pPr marL="0" indent="0">
              <a:buNone/>
            </a:pPr>
            <a:endParaRPr lang="nl-BE" sz="2400" dirty="0" smtClean="0"/>
          </a:p>
          <a:p>
            <a:endParaRPr lang="nl-BE" sz="2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199658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master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ppt_master_gered</Template>
  <TotalTime>6316</TotalTime>
  <Words>350</Words>
  <Application>Microsoft Office PowerPoint</Application>
  <PresentationFormat>Diavoorstelling (4:3)</PresentationFormat>
  <Paragraphs>87</Paragraphs>
  <Slides>10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Slide master</vt:lpstr>
      <vt:lpstr>  2de provinciaal overleg organisatie Offerfeest 2015   dinsdag 14 juli 2015  Bernarduscentrum Antwerpen</vt:lpstr>
      <vt:lpstr>Agenda</vt:lpstr>
      <vt:lpstr>  1. Verslag overleg Offerfeest 22/06  </vt:lpstr>
      <vt:lpstr>2.Toelichting handleidingen Offerfeest</vt:lpstr>
      <vt:lpstr>3. Terugkoppeling moslimgemeenschap voorgestelde en andere alternatieven </vt:lpstr>
      <vt:lpstr>4. Stand van zaken alternatieven/ oplossingen capaciteitsuitbreiding </vt:lpstr>
      <vt:lpstr>4. Stand van zaken alternatieven/ oplossingen capaciteitsuitbreiding</vt:lpstr>
      <vt:lpstr>5. Voorafgaande, verplichte inschrijving</vt:lpstr>
      <vt:lpstr>6. Praktische organisatie/opvolging </vt:lpstr>
      <vt:lpstr>PowerPoint-presentatie</vt:lpstr>
    </vt:vector>
  </TitlesOfParts>
  <Company>These Days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dimitri</dc:creator>
  <cp:lastModifiedBy>CLAES Sara</cp:lastModifiedBy>
  <cp:revision>435</cp:revision>
  <cp:lastPrinted>2015-07-13T14:47:20Z</cp:lastPrinted>
  <dcterms:created xsi:type="dcterms:W3CDTF">2013-11-13T23:03:14Z</dcterms:created>
  <dcterms:modified xsi:type="dcterms:W3CDTF">2015-07-14T10:27:04Z</dcterms:modified>
</cp:coreProperties>
</file>